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7"/>
  </p:notesMasterIdLst>
  <p:handoutMasterIdLst>
    <p:handoutMasterId r:id="rId78"/>
  </p:handoutMasterIdLst>
  <p:sldIdLst>
    <p:sldId id="689" r:id="rId2"/>
    <p:sldId id="751" r:id="rId3"/>
    <p:sldId id="691" r:id="rId4"/>
    <p:sldId id="692" r:id="rId5"/>
    <p:sldId id="702" r:id="rId6"/>
    <p:sldId id="771" r:id="rId7"/>
    <p:sldId id="701" r:id="rId8"/>
    <p:sldId id="704" r:id="rId9"/>
    <p:sldId id="707" r:id="rId10"/>
    <p:sldId id="788" r:id="rId11"/>
    <p:sldId id="772" r:id="rId12"/>
    <p:sldId id="705" r:id="rId13"/>
    <p:sldId id="768" r:id="rId14"/>
    <p:sldId id="706" r:id="rId15"/>
    <p:sldId id="769" r:id="rId16"/>
    <p:sldId id="709" r:id="rId17"/>
    <p:sldId id="711" r:id="rId18"/>
    <p:sldId id="770" r:id="rId19"/>
    <p:sldId id="710" r:id="rId20"/>
    <p:sldId id="712" r:id="rId21"/>
    <p:sldId id="716" r:id="rId22"/>
    <p:sldId id="773" r:id="rId23"/>
    <p:sldId id="774" r:id="rId24"/>
    <p:sldId id="775" r:id="rId25"/>
    <p:sldId id="776" r:id="rId26"/>
    <p:sldId id="778" r:id="rId27"/>
    <p:sldId id="779" r:id="rId28"/>
    <p:sldId id="780" r:id="rId29"/>
    <p:sldId id="781" r:id="rId30"/>
    <p:sldId id="720" r:id="rId31"/>
    <p:sldId id="721" r:id="rId32"/>
    <p:sldId id="722" r:id="rId33"/>
    <p:sldId id="723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3" r:id="rId42"/>
    <p:sldId id="734" r:id="rId43"/>
    <p:sldId id="735" r:id="rId44"/>
    <p:sldId id="732" r:id="rId45"/>
    <p:sldId id="736" r:id="rId46"/>
    <p:sldId id="742" r:id="rId47"/>
    <p:sldId id="743" r:id="rId48"/>
    <p:sldId id="744" r:id="rId49"/>
    <p:sldId id="745" r:id="rId50"/>
    <p:sldId id="746" r:id="rId51"/>
    <p:sldId id="748" r:id="rId52"/>
    <p:sldId id="782" r:id="rId53"/>
    <p:sldId id="754" r:id="rId54"/>
    <p:sldId id="755" r:id="rId55"/>
    <p:sldId id="796" r:id="rId56"/>
    <p:sldId id="797" r:id="rId57"/>
    <p:sldId id="798" r:id="rId58"/>
    <p:sldId id="799" r:id="rId59"/>
    <p:sldId id="800" r:id="rId60"/>
    <p:sldId id="801" r:id="rId61"/>
    <p:sldId id="802" r:id="rId62"/>
    <p:sldId id="810" r:id="rId63"/>
    <p:sldId id="811" r:id="rId64"/>
    <p:sldId id="812" r:id="rId65"/>
    <p:sldId id="813" r:id="rId66"/>
    <p:sldId id="814" r:id="rId67"/>
    <p:sldId id="815" r:id="rId68"/>
    <p:sldId id="816" r:id="rId69"/>
    <p:sldId id="817" r:id="rId70"/>
    <p:sldId id="818" r:id="rId71"/>
    <p:sldId id="819" r:id="rId72"/>
    <p:sldId id="820" r:id="rId73"/>
    <p:sldId id="821" r:id="rId74"/>
    <p:sldId id="822" r:id="rId75"/>
    <p:sldId id="789" r:id="rId76"/>
  </p:sldIdLst>
  <p:sldSz cx="9144000" cy="6858000" type="screen4x3"/>
  <p:notesSz cx="7099300" cy="1023461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96" d="100"/>
          <a:sy n="96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-156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095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095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F6FBC5-F38C-4A5F-992B-B8B68B0726AF}" type="datetimeFigureOut">
              <a:rPr lang="en-US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5025"/>
            <a:ext cx="3076575" cy="508000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5025"/>
            <a:ext cx="3076575" cy="508000"/>
          </a:xfrm>
          <a:prstGeom prst="rect">
            <a:avLst/>
          </a:prstGeom>
        </p:spPr>
        <p:txBody>
          <a:bodyPr vert="horz" wrap="square" lIns="91425" tIns="45714" rIns="91425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FEF9044-8B6C-4F20-BA1E-99859BE39150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3497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095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095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A0529-F68D-4793-A57E-577DD04D7189}" type="datetimeFigureOut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8111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0075" cy="4030663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5025"/>
            <a:ext cx="3076575" cy="509588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5025"/>
            <a:ext cx="3076575" cy="509588"/>
          </a:xfrm>
          <a:prstGeom prst="rect">
            <a:avLst/>
          </a:prstGeom>
        </p:spPr>
        <p:txBody>
          <a:bodyPr vert="horz" wrap="square" lIns="91425" tIns="45714" rIns="91425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50BC3BB4-7AC2-4686-9C03-E6DA49A400D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117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80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A735D556-F5AD-481D-B931-6A3B358EF4ED}" type="slidenum">
              <a:rPr lang="th-TH" altLang="th-TH" sz="1200">
                <a:latin typeface="Calibri" pitchFamily="34" charset="0"/>
                <a:cs typeface="Cordia New" pitchFamily="34" charset="-34"/>
              </a:rPr>
              <a:pPr/>
              <a:t>6</a:t>
            </a:fld>
            <a:endParaRPr lang="th-TH" alt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80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544173E2-F3EE-441C-A175-7EA256CBA9C6}" type="slidenum">
              <a:rPr lang="th-TH" altLang="th-TH" sz="1200">
                <a:latin typeface="Calibri" pitchFamily="34" charset="0"/>
                <a:cs typeface="Cordia New" pitchFamily="34" charset="-34"/>
              </a:rPr>
              <a:pPr/>
              <a:t>33</a:t>
            </a:fld>
            <a:endParaRPr lang="th-TH" alt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3899-6558-43D8-9D09-2D63F3D332C7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523A0-6B45-47AF-9436-6378AEEFA7F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054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24B8-B660-4EE0-9C26-2267305B3445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7064-6532-4B41-9A96-A41D84B98B7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0077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2364-B7E9-40B2-9C6F-0910516C9A78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7C025-1D1E-4175-BF13-C104CC7BD3E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841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D3FC-478A-4943-A65D-77C7306AA29B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EB01-7A3E-432D-9DE3-CFFC3B70A24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1724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0FA8-AF5E-4255-95D9-EBA760D0E5FC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A81A1-D9F6-44D1-8F69-CF3401903B0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3129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CC64-EC7E-471B-9B1C-551705B521A6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36EC-F06B-4FD2-B3DF-5B555DDB1DA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974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F608-A1D6-47A7-AD04-1E04A348E341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B030-B4CC-4575-98B6-260F655353D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2347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41DB-F3DA-4B60-B280-AF8492BE8859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2D5E-F08D-435E-B674-89C0DE0FBF7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033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25413" y="6488113"/>
            <a:ext cx="52800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en-US" sz="1600" b="1" dirty="0" smtClean="0">
                <a:solidFill>
                  <a:schemeClr val="bg1"/>
                </a:solidFill>
                <a:latin typeface="Quark" pitchFamily="50" charset="0"/>
              </a:rPr>
              <a:t>นำเสนอโดย อธิวัฒน์  โยอาศรี</a:t>
            </a:r>
            <a:r>
              <a:rPr lang="en-US" altLang="en-US" sz="1600" b="1" dirty="0" smtClean="0">
                <a:solidFill>
                  <a:schemeClr val="bg1"/>
                </a:solidFill>
                <a:latin typeface="Quark" pitchFamily="50" charset="0"/>
              </a:rPr>
              <a:t>   </a:t>
            </a:r>
            <a:r>
              <a:rPr lang="th-TH" altLang="en-US" sz="1600" b="1" dirty="0" smtClean="0">
                <a:solidFill>
                  <a:schemeClr val="bg1"/>
                </a:solidFill>
                <a:latin typeface="Quark" pitchFamily="50" charset="0"/>
              </a:rPr>
              <a:t>นักวิชาการพัสดุชำนาญการพิเศษ  กรมชลประทาน</a:t>
            </a:r>
            <a:endParaRPr lang="en-US" altLang="en-US" sz="1600" b="1" dirty="0" smtClean="0">
              <a:solidFill>
                <a:schemeClr val="bg1"/>
              </a:solidFill>
              <a:latin typeface="Quark" pitchFamily="50" charset="0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8285-C4B2-4FE3-AADE-779CFB2D01FB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 smtClean="0">
                <a:solidFill>
                  <a:schemeClr val="bg1"/>
                </a:solidFill>
                <a:cs typeface="Cordia New" pitchFamily="34" charset="-34"/>
              </a:defRPr>
            </a:lvl1pPr>
          </a:lstStyle>
          <a:p>
            <a:pPr>
              <a:defRPr/>
            </a:pPr>
            <a:fld id="{09ECCC04-D7DD-498D-BA79-6D86B07CDE6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2853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D91691-3E8A-44D8-914C-53A386F1ED76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448965-1EF6-4321-8BF0-3325A9104A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3022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51A0-53A7-499F-B44C-97708827AD11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0EDB-B6FC-4D69-B45C-783FCFA7D36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290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9CA6D4-3D97-48A1-86EC-8967FA487D75}" type="datetime1">
              <a:rPr lang="th-TH"/>
              <a:pPr>
                <a:defRPr/>
              </a:pPr>
              <a:t>20/06/59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E7986BB-D788-4D35-BE22-3F6312D9A8C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3" r:id="rId2"/>
    <p:sldLayoutId id="2147484499" r:id="rId3"/>
    <p:sldLayoutId id="2147484494" r:id="rId4"/>
    <p:sldLayoutId id="2147484495" r:id="rId5"/>
    <p:sldLayoutId id="2147484496" r:id="rId6"/>
    <p:sldLayoutId id="2147484500" r:id="rId7"/>
    <p:sldLayoutId id="2147484501" r:id="rId8"/>
    <p:sldLayoutId id="2147484502" r:id="rId9"/>
    <p:sldLayoutId id="2147484497" r:id="rId10"/>
    <p:sldLayoutId id="214748450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98438" y="6380163"/>
            <a:ext cx="8847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b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มหาวิทยาลัยมหิดล   </a:t>
            </a:r>
            <a:r>
              <a:rPr lang="th-TH" altLang="th-TH" b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วันที่  </a:t>
            </a:r>
            <a:r>
              <a:rPr lang="th-TH" altLang="th-TH" b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8  </a:t>
            </a:r>
            <a:r>
              <a:rPr lang="th-TH" altLang="th-TH" b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กรกฎาคม </a:t>
            </a:r>
            <a:r>
              <a:rPr lang="th-TH" altLang="th-TH" b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2559</a:t>
            </a:r>
          </a:p>
        </p:txBody>
      </p:sp>
      <p:sp>
        <p:nvSpPr>
          <p:cNvPr id="81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FA673B96-9F51-4724-A344-5ABDDCC685CA}" type="slidenum">
              <a:rPr lang="th-TH" altLang="th-TH" sz="1000">
                <a:solidFill>
                  <a:srgbClr val="FFFFFF"/>
                </a:solidFill>
              </a:rPr>
              <a:pPr/>
              <a:t>1</a:t>
            </a:fld>
            <a:endParaRPr lang="th-TH" altLang="th-TH" sz="100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8" y="941388"/>
            <a:ext cx="8747125" cy="309245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7800"/>
              </a:lnSpc>
              <a:spcAft>
                <a:spcPts val="0"/>
              </a:spcAft>
              <a:defRPr/>
            </a:pP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กำหนดรายละเอียดคุณลักษณะเฉพาะ/ขอบเขตของงาน </a:t>
            </a: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การบริหารสัญญา</a:t>
            </a:r>
            <a:endParaRPr lang="en-US" altLang="en-US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373438" y="4676775"/>
            <a:ext cx="5475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นำเสนอโดย	อธิวัฒน์  โยอาศรี</a:t>
            </a:r>
          </a:p>
          <a:p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	นักวิชาการพัสดุชำนาญการพิเศษ</a:t>
            </a:r>
          </a:p>
          <a:p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	กองพัสดุ  กรมชลประทาน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58164F38-9782-4E83-98F7-364BE270127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76238" y="908050"/>
            <a:ext cx="8547100" cy="5545138"/>
          </a:xfrm>
          <a:prstGeom prst="notchedRightArrow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7164388" y="2492375"/>
            <a:ext cx="1562100" cy="237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altLang="th-TH" sz="2400" b="1" smtClean="0">
                <a:solidFill>
                  <a:srgbClr val="FFFFFF"/>
                </a:solidFill>
                <a:latin typeface="Quark" panose="02000000000000000000" pitchFamily="50" charset="0"/>
              </a:rPr>
              <a:t>TOR </a:t>
            </a:r>
            <a:r>
              <a:rPr lang="th-TH" altLang="th-TH" sz="2400" b="1" smtClean="0">
                <a:solidFill>
                  <a:srgbClr val="FFFFFF"/>
                </a:solidFill>
                <a:latin typeface="Quark" panose="02000000000000000000" pitchFamily="50" charset="0"/>
              </a:rPr>
              <a:t>ที่ดี</a:t>
            </a:r>
          </a:p>
          <a:p>
            <a:pPr algn="ctr">
              <a:defRPr/>
            </a:pPr>
            <a:r>
              <a:rPr lang="th-TH" altLang="th-TH" sz="2400" b="1" smtClean="0">
                <a:solidFill>
                  <a:srgbClr val="FFFFFF"/>
                </a:solidFill>
                <a:latin typeface="Quark" panose="02000000000000000000" pitchFamily="50" charset="0"/>
              </a:rPr>
              <a:t>ไม่ระบุรายการที่เกินความจำเป็น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5600" y="2492375"/>
            <a:ext cx="1512888" cy="2376488"/>
          </a:xfrm>
          <a:prstGeom prst="roundRect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altLang="th-TH" sz="2400" b="1" smtClean="0">
                <a:solidFill>
                  <a:srgbClr val="002060"/>
                </a:solidFill>
                <a:latin typeface="Quark" panose="02000000000000000000" pitchFamily="50" charset="0"/>
              </a:rPr>
              <a:t>TOR </a:t>
            </a:r>
            <a:r>
              <a:rPr lang="th-TH" altLang="th-TH" sz="2400" b="1" smtClean="0">
                <a:solidFill>
                  <a:srgbClr val="002060"/>
                </a:solidFill>
                <a:latin typeface="Quark" panose="02000000000000000000" pitchFamily="50" charset="0"/>
              </a:rPr>
              <a:t>ที่ดี</a:t>
            </a:r>
          </a:p>
          <a:p>
            <a:pPr algn="ctr">
              <a:defRPr/>
            </a:pPr>
            <a:r>
              <a:rPr lang="th-TH" altLang="th-TH" sz="2400" b="1" smtClean="0">
                <a:solidFill>
                  <a:srgbClr val="002060"/>
                </a:solidFill>
                <a:latin typeface="Quark" panose="02000000000000000000" pitchFamily="50" charset="0"/>
              </a:rPr>
              <a:t>ระบุข้อความที่ไม่กำกวม ตรวจสอบวัดได้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6600" y="2492375"/>
            <a:ext cx="1943100" cy="237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altLang="th-TH" sz="2400" b="1" smtClean="0">
                <a:solidFill>
                  <a:srgbClr val="002060"/>
                </a:solidFill>
                <a:latin typeface="Quark" panose="02000000000000000000" pitchFamily="50" charset="0"/>
              </a:rPr>
              <a:t>TOR </a:t>
            </a:r>
            <a:r>
              <a:rPr lang="th-TH" altLang="th-TH" sz="2400" b="1" smtClean="0">
                <a:solidFill>
                  <a:srgbClr val="002060"/>
                </a:solidFill>
                <a:latin typeface="Quark" panose="02000000000000000000" pitchFamily="50" charset="0"/>
              </a:rPr>
              <a:t>ที่ดี</a:t>
            </a:r>
          </a:p>
          <a:p>
            <a:pPr algn="ctr">
              <a:defRPr/>
            </a:pPr>
            <a:r>
              <a:rPr lang="th-TH" altLang="th-TH" sz="2400" b="1" smtClean="0">
                <a:solidFill>
                  <a:srgbClr val="002060"/>
                </a:solidFill>
                <a:latin typeface="Quark" panose="02000000000000000000" pitchFamily="50" charset="0"/>
              </a:rPr>
              <a:t>ระบุความจำเป็นและคุณลักษณะที่ต้องการนำไปใช้ประโยชน์ชัดเจน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536" y="2492896"/>
            <a:ext cx="2736304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altLang="th-TH" sz="2400" b="1" smtClean="0">
                <a:solidFill>
                  <a:srgbClr val="000000"/>
                </a:solidFill>
                <a:latin typeface="Quark" panose="02000000000000000000" pitchFamily="50" charset="0"/>
              </a:rPr>
              <a:t>TOR </a:t>
            </a:r>
            <a:r>
              <a:rPr lang="th-TH" altLang="th-TH" sz="2400" b="1" smtClean="0">
                <a:solidFill>
                  <a:srgbClr val="000000"/>
                </a:solidFill>
                <a:latin typeface="Quark" panose="02000000000000000000" pitchFamily="50" charset="0"/>
              </a:rPr>
              <a:t>ที่ดี</a:t>
            </a:r>
          </a:p>
          <a:p>
            <a:pPr algn="ctr">
              <a:defRPr/>
            </a:pPr>
            <a:r>
              <a:rPr lang="th-TH" altLang="th-TH" sz="2400" b="1" smtClean="0">
                <a:solidFill>
                  <a:srgbClr val="000000"/>
                </a:solidFill>
                <a:latin typeface="Quark" panose="02000000000000000000" pitchFamily="50" charset="0"/>
              </a:rPr>
              <a:t>จะทำไห้ได้พัสดุ ครุภัณฑ์ตรงตามวัตถุประสงค์การใช้งาน ประหยัด คุณภาพดี และเกิดประโยชน์สูงสุด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881" y="500479"/>
            <a:ext cx="835139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6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หลักการกำหนด </a:t>
            </a:r>
            <a:r>
              <a:rPr lang="en-US" sz="66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TOR</a:t>
            </a:r>
            <a:r>
              <a:rPr lang="th-TH" sz="6600" b="1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ที่ดี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EBE957A7-CC9D-4E3C-B8DC-E737C55A4395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8913" y="469900"/>
            <a:ext cx="8713787" cy="9890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altLang="th-TH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Quark" panose="02000000000000000000" pitchFamily="50" charset="0"/>
              </a:rPr>
              <a:t>การกำหนดขอบเขตของงาน</a:t>
            </a:r>
            <a:endParaRPr lang="en-US" altLang="th-TH" sz="6600" b="1" smtClean="0">
              <a:effectLst>
                <a:outerShdw blurRad="38100" dist="38100" dir="2700000" algn="tl">
                  <a:srgbClr val="C0C0C0"/>
                </a:outerShdw>
              </a:effectLst>
              <a:latin typeface="Quark" panose="02000000000000000000" pitchFamily="50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04825" y="1663700"/>
            <a:ext cx="4437063" cy="70802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>
              <a:defRPr/>
            </a:pPr>
            <a:r>
              <a:rPr lang="th-TH" altLang="th-TH" sz="4000" b="1" smtClean="0">
                <a:solidFill>
                  <a:srgbClr val="002060"/>
                </a:solidFill>
                <a:latin typeface="Quark" panose="02000000000000000000" pitchFamily="50" charset="0"/>
              </a:rPr>
              <a:t>หลักการของระเบียบพัสดุ</a:t>
            </a:r>
            <a:endParaRPr lang="en-US" altLang="th-TH" sz="4000" b="1" smtClean="0">
              <a:solidFill>
                <a:srgbClr val="002060"/>
              </a:solidFill>
              <a:latin typeface="Quark" panose="02000000000000000000" pitchFamily="50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04825" y="2411413"/>
            <a:ext cx="7943850" cy="3416300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>
              <a:buFont typeface="Wingdings" panose="05000000000000000000" pitchFamily="2" charset="2"/>
              <a:buChar char="Ø"/>
              <a:defRPr/>
            </a:pPr>
            <a:r>
              <a:rPr lang="th-TH" altLang="th-TH" sz="3600" b="1" smtClean="0">
                <a:solidFill>
                  <a:srgbClr val="0000FF"/>
                </a:solidFill>
                <a:latin typeface="Quark" panose="02000000000000000000" pitchFamily="50" charset="0"/>
              </a:rPr>
              <a:t>ต้องดำเนินการโดยเปิดเผย โปร่งใส และเปิดโอกาสให้มีการแข่งขันกันอย่างเป็นธรรม</a:t>
            </a:r>
          </a:p>
          <a:p>
            <a:pPr algn="thaiDist">
              <a:buFont typeface="Wingdings" panose="05000000000000000000" pitchFamily="2" charset="2"/>
              <a:buChar char="Ø"/>
              <a:defRPr/>
            </a:pPr>
            <a:r>
              <a:rPr lang="th-TH" altLang="th-TH" sz="3600" b="1" smtClean="0">
                <a:solidFill>
                  <a:srgbClr val="0000FF"/>
                </a:solidFill>
                <a:latin typeface="Quark" panose="02000000000000000000" pitchFamily="50" charset="0"/>
              </a:rPr>
              <a:t>คำนึงถึงคุณสมบัติและความสามารถของผู้เสนอราคาหรือผู้เสนองาน</a:t>
            </a:r>
          </a:p>
          <a:p>
            <a:pPr algn="thaiDist">
              <a:buFont typeface="Wingdings" panose="05000000000000000000" pitchFamily="2" charset="2"/>
              <a:buChar char="Ø"/>
              <a:defRPr/>
            </a:pPr>
            <a:r>
              <a:rPr lang="th-TH" altLang="th-TH" sz="3600" b="1" smtClean="0">
                <a:solidFill>
                  <a:srgbClr val="0000FF"/>
                </a:solidFill>
                <a:latin typeface="Quark" panose="02000000000000000000" pitchFamily="50" charset="0"/>
              </a:rPr>
              <a:t>เว้นแต่ กรณีที่มีลักษณะเฉพาะอันเป็นข้อยกเว้นตามที่กำหนดไว้ในระเบียบ</a:t>
            </a:r>
            <a:endParaRPr lang="en-US" altLang="th-TH" sz="3600" b="1" smtClean="0">
              <a:solidFill>
                <a:srgbClr val="CC0000"/>
              </a:solidFill>
              <a:latin typeface="Quark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7D211CA-CEEE-49EC-9F95-B79AD2EFCE6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59467" y="1102168"/>
            <a:ext cx="4352664" cy="7040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ข้อกำหนดทางเทคนิคเป็นเอกสาร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50080" y="2238273"/>
            <a:ext cx="435266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ความประสงค์ ความต้องการขององค์กร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(Organization) 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347" y="3704875"/>
            <a:ext cx="8136903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เพื่อสื่อสารไปยังผู้มีส่วนได้ส่วนเสีย (</a:t>
            </a:r>
            <a:r>
              <a:rPr lang="en-US" sz="3200" b="1" dirty="0" err="1">
                <a:latin typeface="FreesiaUPC" pitchFamily="34" charset="-34"/>
                <a:cs typeface="FreesiaUPC" pitchFamily="34" charset="-34"/>
              </a:rPr>
              <a:t>Steakholders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ตลอดจน บุคลากรผู้ที่เกี่ยวข้องในงานต่างๆ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46563" y="1806575"/>
            <a:ext cx="576262" cy="431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431800" y="5172075"/>
            <a:ext cx="8172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>
              <a:lnSpc>
                <a:spcPts val="2400"/>
              </a:lnSpc>
            </a:pPr>
            <a:r>
              <a:rPr lang="th-TH" altLang="th-TH" sz="2400" b="1">
                <a:latin typeface="FreesiaUPC" pitchFamily="34" charset="-34"/>
                <a:cs typeface="FreesiaUPC" pitchFamily="34" charset="-34"/>
              </a:rPr>
              <a:t>โดยมีวัตถุประสงค์เพื่อกำหนด ขอบเขตงาน อธิบายคำจำกัดความ นิยามที่ใช้ในงานนั้น มาตรฐานที่ต้องการให้ใช้ ชนิด ขนาด และรายละเอียดของวัสดุ เครื่องจักร เครื่องมือ ตลอดจนถึงวิธีการก่อสร้างหรือวิธีการดำเนินงาน รวมถึงคุณภาพของฝีมือ แรงงาน ความละเอียดและถูกต้องในงานนั้น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248150" y="3273425"/>
            <a:ext cx="576263" cy="431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3294063" y="-141288"/>
            <a:ext cx="24479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atin typeface="Bernard MT Condensed" pitchFamily="18" charset="0"/>
                <a:ea typeface="+mj-ea"/>
                <a:cs typeface="TH Fah kwang" pitchFamily="2" charset="-34"/>
              </a:rPr>
              <a:t>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A16BF3C1-7AE4-4FC5-B1AC-928DF6DBBA8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6238" y="749300"/>
            <a:ext cx="28082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atin typeface="Bernard MT Condensed" pitchFamily="18" charset="0"/>
                <a:ea typeface="+mj-ea"/>
                <a:cs typeface="TH Fah kwang" pitchFamily="2" charset="-34"/>
              </a:rPr>
              <a:t>SPEC.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863" y="754063"/>
            <a:ext cx="24479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atin typeface="Bernard MT Condensed" pitchFamily="18" charset="0"/>
                <a:ea typeface="+mj-ea"/>
                <a:cs typeface="TH Fah kwang" pitchFamily="2" charset="-34"/>
              </a:rPr>
              <a:t>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2788" y="760413"/>
            <a:ext cx="22034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atin typeface="Bernard MT Condensed" pitchFamily="18" charset="0"/>
                <a:ea typeface="+mj-ea"/>
                <a:cs typeface="TH Fah kwang" pitchFamily="2" charset="-34"/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400" y="2765425"/>
            <a:ext cx="77485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9600" b="1" dirty="0">
                <a:latin typeface="Bernard MT Condensed" pitchFamily="18" charset="0"/>
                <a:ea typeface="+mj-ea"/>
                <a:cs typeface="TH Fah kwang" pitchFamily="2" charset="-34"/>
              </a:rPr>
              <a:t>ต้องทำเมื่อไหร่</a:t>
            </a:r>
            <a:endParaRPr lang="en-US" sz="9600" b="1" dirty="0">
              <a:latin typeface="Bernard MT Condensed" pitchFamily="18" charset="0"/>
              <a:ea typeface="+mj-ea"/>
              <a:cs typeface="TH Fah kwang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288" y="4297363"/>
            <a:ext cx="77485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9600" b="1" dirty="0">
                <a:latin typeface="Bernard MT Condensed" pitchFamily="18" charset="0"/>
                <a:ea typeface="+mj-ea"/>
                <a:cs typeface="TH Fah kwang" pitchFamily="2" charset="-34"/>
              </a:rPr>
              <a:t>โดยใคร</a:t>
            </a:r>
            <a:endParaRPr lang="en-US" sz="9600" b="1" dirty="0">
              <a:latin typeface="Bernard MT Condensed" pitchFamily="18" charset="0"/>
              <a:ea typeface="+mj-ea"/>
              <a:cs typeface="TH Fah 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EC3AA64B-C65F-406A-9BE6-43507850D395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5588" y="338138"/>
            <a:ext cx="8659812" cy="8588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รายละเอียดหรือคุณลักษณะเฉพาะ</a:t>
            </a:r>
            <a:endParaRPr lang="th-TH" sz="6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55650" y="1773238"/>
            <a:ext cx="3240088" cy="10080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สี่เหลี่ยมผืนผ้ามุมมน 2"/>
          <p:cNvSpPr/>
          <p:nvPr/>
        </p:nvSpPr>
        <p:spPr>
          <a:xfrm>
            <a:off x="569913" y="1628775"/>
            <a:ext cx="3595687" cy="4537075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** ในชั้นของการขอตั้ง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งบประมาณ **</a:t>
            </a:r>
          </a:p>
          <a:p>
            <a:pPr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งานซื้อ / จ้าง ทั่วไป</a:t>
            </a:r>
          </a:p>
          <a:p>
            <a:pPr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en-US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งานจ้างก่อสร้าง</a:t>
            </a:r>
          </a:p>
          <a:p>
            <a:pPr marL="457200" indent="-457200">
              <a:buFontTx/>
              <a:buChar char="-"/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</a:t>
            </a:r>
            <a:r>
              <a:rPr lang="en-US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i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Conceptual design</a:t>
            </a:r>
            <a:r>
              <a:rPr lang="th-TH" sz="3600" b="1" i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6" name="สี่เหลี่ยมผืนผ้ามุมมน 10"/>
          <p:cNvSpPr/>
          <p:nvPr/>
        </p:nvSpPr>
        <p:spPr>
          <a:xfrm>
            <a:off x="5041900" y="1763713"/>
            <a:ext cx="3240088" cy="10080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สี่เหลี่ยมผืนผ้ามุมมน 8"/>
          <p:cNvSpPr/>
          <p:nvPr/>
        </p:nvSpPr>
        <p:spPr>
          <a:xfrm>
            <a:off x="4864100" y="1628775"/>
            <a:ext cx="3595688" cy="4537075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** ในชั้นการจัดหา**</a:t>
            </a:r>
          </a:p>
          <a:p>
            <a:pPr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งานซื้อ / จ้าง ทั่วไป</a:t>
            </a:r>
          </a:p>
          <a:p>
            <a:pPr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FontTx/>
              <a:buChar char="-"/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งานจ้างก่อสร้าง</a:t>
            </a:r>
          </a:p>
          <a:p>
            <a:pPr marL="457200" indent="-457200">
              <a:buFontTx/>
              <a:buChar char="-"/>
              <a:defRPr/>
            </a:pPr>
            <a:endParaRPr lang="th-TH" sz="36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</a:t>
            </a:r>
            <a:r>
              <a:rPr lang="en-US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1" i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Detail  design</a:t>
            </a:r>
            <a:r>
              <a:rPr lang="th-TH" sz="3600" b="1" i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DDE2AFBB-4054-44E1-9831-95C0AC797258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19125" y="698500"/>
            <a:ext cx="7905750" cy="101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6000" b="1">
                <a:latin typeface="AngsanaUPC" pitchFamily="18" charset="-34"/>
                <a:cs typeface="AngsanaUPC" pitchFamily="18" charset="-34"/>
              </a:rPr>
              <a:t>ผู้ทำหน้าที่จัดทำ </a:t>
            </a:r>
            <a:r>
              <a:rPr lang="en-US" altLang="th-TH" sz="6000" b="1">
                <a:latin typeface="AngsanaUPC" pitchFamily="18" charset="-34"/>
                <a:cs typeface="AngsanaUPC" pitchFamily="18" charset="-34"/>
              </a:rPr>
              <a:t>TOR</a:t>
            </a:r>
            <a:endParaRPr lang="th-TH" altLang="th-TH" sz="60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666875" y="2009775"/>
            <a:ext cx="5810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altLang="th-TH" sz="4400" b="1"/>
              <a:t>เจ้าหน้าที่พัสดุ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altLang="th-TH" sz="4400" b="1"/>
              <a:t>เจ้าหน้าที่ผู้รับผิดชอบ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altLang="th-TH" sz="4400" b="1"/>
              <a:t>ผู้ต้องใช้งานพัสดุหรืองาน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altLang="th-TH" sz="4400" b="1"/>
              <a:t>คณะกรรมการ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363CAA84-EF02-440E-BF9E-3122841B4AEB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16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96900" y="1806575"/>
            <a:ext cx="53292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ความเป็นมา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วัตถุประสงค์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คุณสมบัติผู้ประสงค์จะเสนอราคา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แบบรูปรายการ หรือคุณลักษณะเฉพาะ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ระยะเวลาดำเนินการ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ระยะเวลาส่งมอบของ หรือ งาน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วงเงินในการจัดหา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SzPct val="130000"/>
              <a:buFont typeface="Calibri" pitchFamily="34" charset="0"/>
              <a:buAutoNum type="arabicParenR"/>
            </a:pP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การเสนอลดราคาขั้นต่ำ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71" y="209153"/>
            <a:ext cx="8457401" cy="1631216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องค์ประกอบร่างขอบเขตของงาน </a:t>
            </a:r>
          </a:p>
          <a:p>
            <a:pPr algn="ctr">
              <a:lnSpc>
                <a:spcPts val="4000"/>
              </a:lnSpc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Terms of Reference : TOR</a:t>
            </a: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algn="ctr">
              <a:lnSpc>
                <a:spcPts val="4000"/>
              </a:lnSpc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(ระเบียบฯ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2549</a:t>
            </a: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7763" y="2527300"/>
            <a:ext cx="25923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2400" b="1" u="sng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แบบรูปรายการ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  <a:sym typeface="Wingdings" pitchFamily="2" charset="2"/>
              </a:rPr>
              <a:t>งานก่อสร้าง</a:t>
            </a:r>
          </a:p>
          <a:p>
            <a:r>
              <a:rPr lang="th-TH" altLang="th-TH" sz="2400" b="1" u="sng">
                <a:solidFill>
                  <a:srgbClr val="0000FF"/>
                </a:solidFill>
                <a:latin typeface="AngsanaUPC" pitchFamily="18" charset="-34"/>
                <a:cs typeface="AngsanaUPC" pitchFamily="18" charset="-34"/>
                <a:sym typeface="Wingdings" pitchFamily="2" charset="2"/>
              </a:rPr>
              <a:t>รายละเอียดของงาน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  <a:sym typeface="Wingdings" pitchFamily="2" charset="2"/>
              </a:rPr>
              <a:t>งานจ้างทำของ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  <a:sym typeface="Wingdings" pitchFamily="2" charset="2"/>
              </a:rPr>
              <a:t>งานจ้างเหมาบริการ</a:t>
            </a:r>
          </a:p>
          <a:p>
            <a:r>
              <a:rPr lang="th-TH" altLang="th-TH" sz="2400" b="1" u="sng">
                <a:solidFill>
                  <a:srgbClr val="0000FF"/>
                </a:solidFill>
                <a:latin typeface="AngsanaUPC" pitchFamily="18" charset="-34"/>
                <a:cs typeface="AngsanaUPC" pitchFamily="18" charset="-34"/>
                <a:sym typeface="Wingdings" pitchFamily="2" charset="2"/>
              </a:rPr>
              <a:t>คุณลักษณะเฉพาะ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  <a:sym typeface="Wingdings" pitchFamily="2" charset="2"/>
              </a:rPr>
              <a:t>งานซื้อวัสดุ ครุภัณฑ์</a:t>
            </a:r>
            <a:endParaRPr lang="th-TH" altLang="th-TH" sz="2400" b="1"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Arrow Connector 5"/>
          <p:cNvCxnSpPr>
            <a:endCxn id="7" idx="1"/>
          </p:cNvCxnSpPr>
          <p:nvPr/>
        </p:nvCxnSpPr>
        <p:spPr>
          <a:xfrm>
            <a:off x="5565775" y="3895725"/>
            <a:ext cx="51911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6084888" y="2743200"/>
            <a:ext cx="188912" cy="2303463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900" y="3030538"/>
            <a:ext cx="519113" cy="1081087"/>
          </a:xfrm>
          <a:prstGeom prst="rect">
            <a:avLst/>
          </a:prstGeom>
          <a:noFill/>
          <a:ln w="57150">
            <a:solidFill>
              <a:srgbClr val="2B166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A0827AD6-0AA5-48B1-AE0F-7023FEF26131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25" y="2339975"/>
            <a:ext cx="2111375" cy="75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แบบรูปรายการ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225" y="3384550"/>
            <a:ext cx="211137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</a:t>
            </a:r>
            <a:b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ของงานจ้าง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225" y="4649788"/>
            <a:ext cx="211137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รายละเอียดคุณลักษณะเฉพาะ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4725" y="2339975"/>
            <a:ext cx="2239963" cy="3281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เอกสารประกวดราคา ตามแบบตัวอย่างที่ </a:t>
            </a:r>
          </a:p>
          <a:p>
            <a:pPr algn="ctr">
              <a:defRPr/>
            </a:pPr>
            <a:r>
              <a:rPr lang="th-TH" sz="36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กว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พ.อ.กำหนด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6388" y="2339975"/>
            <a:ext cx="2111375" cy="752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รายละเอียดด้านวิศวกรรม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6388" y="3384550"/>
            <a:ext cx="2111375" cy="971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เงื่อนไขเฉพาะ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6388" y="4649788"/>
            <a:ext cx="2111375" cy="971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การส่งมอบ  </a:t>
            </a:r>
          </a:p>
          <a:p>
            <a:pPr algn="ctr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การจ่ายเงิน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5408" y="2726341"/>
            <a:ext cx="1218603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6007" y="2726341"/>
            <a:ext cx="1218603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6763" y="280988"/>
            <a:ext cx="24479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atin typeface="Bernard MT Condensed" pitchFamily="18" charset="0"/>
                <a:ea typeface="+mj-ea"/>
                <a:cs typeface="TH Fah kwang" pitchFamily="2" charset="-34"/>
              </a:rPr>
              <a:t>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EC23660A-7EEA-4744-AE77-99BDE26991AB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9413" y="28575"/>
            <a:ext cx="8505825" cy="784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การจัดทำ </a:t>
            </a:r>
            <a:r>
              <a:rPr lang="en-US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TOR </a:t>
            </a: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และเงื่อนไขข้อกำหนด</a:t>
            </a:r>
            <a:endParaRPr lang="th-TH" sz="60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807319" y="1888029"/>
            <a:ext cx="4125061" cy="206210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thaiDist">
              <a:buFont typeface="Wingdings" pitchFamily="2" charset="2"/>
              <a:buChar char="ð"/>
              <a:defRPr/>
            </a:pPr>
            <a:r>
              <a:rPr lang="th-TH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เป็นอำนาจของหน่วยงานที่จัดหาพัสดุ สามารถใช้ดุลยพินิจกำหนดและวินิจฉัยได้ตามความต้องการของหน่วยงาน</a:t>
            </a:r>
            <a:endParaRPr lang="en-US" sz="3200" b="1" dirty="0">
              <a:solidFill>
                <a:srgbClr val="CC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1179513"/>
            <a:ext cx="1585912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79413" y="1887538"/>
            <a:ext cx="4192587" cy="40322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>
              <a:defRPr/>
            </a:pP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  <a:sym typeface="Wingdings"/>
              </a:rPr>
              <a:t>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การกำหนดคุณสมบัติของผู้เสนอราคา หรือ ผู้เสนองาน และรายละเอียดหรือคุณลักษณะเฉพาะของพัสดุหรืองานจ้าง ตลอดจนการวินิจฉัยตีความคุณสมบัติของผู้เสนอราคา หรือผู้เสนองาน แต่ละรายว่าเป็นไปตามเงื่อนไขที่กำหนดไว้หรือไม่</a:t>
            </a:r>
            <a:endParaRPr lang="en-US" sz="3200" b="1" dirty="0">
              <a:solidFill>
                <a:srgbClr val="CC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06950" y="4397375"/>
            <a:ext cx="41259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th-TH" sz="3200" b="1" u="sng">
                <a:solidFill>
                  <a:srgbClr val="CC0000"/>
                </a:solidFill>
                <a:latin typeface="AngsanaUPC" pitchFamily="18" charset="-34"/>
                <a:cs typeface="AngsanaUPC" pitchFamily="18" charset="-34"/>
              </a:rPr>
              <a:t>แต่</a:t>
            </a:r>
            <a:r>
              <a:rPr lang="th-TH" altLang="th-TH" sz="3200" b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3200" b="1">
                <a:solidFill>
                  <a:srgbClr val="CC0000"/>
                </a:solidFill>
                <a:latin typeface="AngsanaUPC" pitchFamily="18" charset="-34"/>
                <a:cs typeface="AngsanaUPC" pitchFamily="18" charset="-34"/>
              </a:rPr>
              <a:t>ต้องอยู่ภายใต้หลักเกณฑ์ตามที่กฎหมาย ระเบียบ ข้อบังคับ คำสั่ง หรือมติคณะรัฐมนตรีที่เกี่ยวข้องกำหนดไว้</a:t>
            </a:r>
            <a:r>
              <a:rPr lang="en-US" altLang="th-TH" sz="3200" b="1">
                <a:solidFill>
                  <a:srgbClr val="CC0000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0B32C84-2740-4182-8385-3707CC3088E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19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936625"/>
            <a:ext cx="4032250" cy="49688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เอกสารแนบท้าย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คุณสมบัติของผู้ประสงค์จะเสนอราคา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หลักฐานการเสนอราคา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การเสนอราคา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หลักประกันซอง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หลักเกณฑ์และสิทธิในการพิจารณาราคา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การทำสัญญา 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อัตราค่าปรับ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การรับประกันความชำรุดบกพร่อง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การจ่ายเงินล่วงหน้า</a:t>
            </a:r>
          </a:p>
          <a:p>
            <a:pPr marL="354013" indent="-354013" fontAlgn="auto"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ข้อสงวนสิทธิในการเสนอราคาและอื่นๆ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937035"/>
            <a:ext cx="3960440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1.1 รายละเอียดคุณลักษณะเฉพาะ (</a:t>
            </a:r>
            <a:r>
              <a:rPr lang="en-US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Specifications</a:t>
            </a: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263525" indent="-263525"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1.2 แบบใบยื่นข้อเสนอการประกวดราคาซื้อด้วยวิธีการทางอิเล็กทรอนิกส์</a:t>
            </a:r>
          </a:p>
          <a:p>
            <a:pPr marL="263525" indent="-263525"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1.3 หนังสือแสดงเงื่อนไขการซื้อและจ้างด้วยวิธีการทางอิเล็กทรอนิกส์</a:t>
            </a:r>
          </a:p>
          <a:p>
            <a:pPr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1.4 แบบสัญญาซื้อขาย</a:t>
            </a:r>
          </a:p>
          <a:p>
            <a:pPr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1.5 แบบหนังสือค้ำประกัน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	(1) หลักประกันซอง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	(2) หลักประกันสัญญา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**(3) หลักประกันการรับเงินค่าพัสดุล่วงหน้า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1.6 บทนิยาม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	(1) บัญชีเอกสารส่วนที่ 1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	(2) บัญชีเอกสารส่วนที่ 2</a:t>
            </a:r>
          </a:p>
          <a:p>
            <a:pPr>
              <a:tabLst>
                <a:tab pos="263525" algn="l"/>
                <a:tab pos="446088" algn="l"/>
              </a:tabLst>
              <a:defRPr/>
            </a:pPr>
            <a:r>
              <a:rPr lang="th-TH" sz="2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1.7 ..................ฯลฯ.....................</a:t>
            </a:r>
          </a:p>
        </p:txBody>
      </p:sp>
      <p:cxnSp>
        <p:nvCxnSpPr>
          <p:cNvPr id="5" name="Straight Arrow Connector 10"/>
          <p:cNvCxnSpPr/>
          <p:nvPr/>
        </p:nvCxnSpPr>
        <p:spPr>
          <a:xfrm>
            <a:off x="2266950" y="1225550"/>
            <a:ext cx="252095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5536" y="153072"/>
            <a:ext cx="84417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เอกสารประกวดราคาซื้อด้วยวิธีการทางอิเล็กทรอนิกส์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DC942E0-7F8C-43A9-A2E1-E2E95B9860F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263" y="272226"/>
            <a:ext cx="855054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cs typeface="+mj-cs"/>
              </a:rPr>
              <a:t>กฎหมายเกี่ยวกับการพัสดุ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34963" y="1423988"/>
            <a:ext cx="1614487" cy="163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ระเบียบสำนักนายกรัฐมนตรีว่าด้วยการพัสดุ พ.ศ.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2535 </a:t>
            </a:r>
            <a:endParaRPr lang="th-TH" sz="2000" b="1" dirty="0">
              <a:latin typeface="AngsanaUPC" pitchFamily="18" charset="-34"/>
              <a:cs typeface="AngsanaUPC" pitchFamily="18" charset="-34"/>
            </a:endParaRPr>
          </a:p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และที่แก้ไขเพิ่มเติม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070100" y="1409700"/>
            <a:ext cx="1703388" cy="163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ระเบียบสำนักนายกรัฐมนตรีว่าด้วยการพัสดุด้วยวิธีการทางอิเล็กทรอนิกส์ พ.ศ.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2549</a:t>
            </a:r>
            <a:endParaRPr lang="th-TH" sz="2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433655" y="5383390"/>
            <a:ext cx="8439150" cy="688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cs typeface="+mj-cs"/>
              </a:rPr>
              <a:t>พระราชบัญญัติการจัดซื้อจัดจ้างและการบริหารพัสดุภาครัฐ พ.ศ. ......</a:t>
            </a:r>
          </a:p>
        </p:txBody>
      </p:sp>
      <p:sp>
        <p:nvSpPr>
          <p:cNvPr id="15" name="Rounded Rectangle 3"/>
          <p:cNvSpPr/>
          <p:nvPr/>
        </p:nvSpPr>
        <p:spPr>
          <a:xfrm>
            <a:off x="2070100" y="3051175"/>
            <a:ext cx="1727200" cy="11239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cs typeface="+mj-cs"/>
              </a:rPr>
              <a:t>ส่วนราชการ รัฐวิสาหกิจ</a:t>
            </a:r>
          </a:p>
          <a:p>
            <a:pPr algn="ctr">
              <a:defRPr/>
            </a:pPr>
            <a:r>
              <a:rPr lang="th-TH" sz="2000" b="1" dirty="0">
                <a:cs typeface="+mj-cs"/>
              </a:rPr>
              <a:t>องค์การมหาชน</a:t>
            </a:r>
          </a:p>
          <a:p>
            <a:pPr algn="ctr">
              <a:defRPr/>
            </a:pPr>
            <a:r>
              <a:rPr lang="th-TH" sz="2000" b="1" dirty="0">
                <a:cs typeface="+mj-cs"/>
              </a:rPr>
              <a:t>หน่วยงานอื่นของรัฐ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643563" y="1398588"/>
            <a:ext cx="2089150" cy="163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ระเบียบกระทรวงมหาดไทยว่าด้วยการพัสดุของหน่วยการบริหาร</a:t>
            </a:r>
          </a:p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ส่วนท้องถิ่น พ.ศ.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2535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และที่แก้ไขเพิ่มเติม</a:t>
            </a:r>
          </a:p>
        </p:txBody>
      </p:sp>
      <p:sp>
        <p:nvSpPr>
          <p:cNvPr id="17" name="Rounded Rectangle 3"/>
          <p:cNvSpPr/>
          <p:nvPr/>
        </p:nvSpPr>
        <p:spPr>
          <a:xfrm>
            <a:off x="5619750" y="3009900"/>
            <a:ext cx="2112963" cy="11652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cs typeface="+mj-cs"/>
              </a:rPr>
              <a:t>หน่วยการบริหารส่วนท้องถิ่น</a:t>
            </a:r>
          </a:p>
          <a:p>
            <a:pPr algn="ctr">
              <a:defRPr/>
            </a:pPr>
            <a:r>
              <a:rPr lang="th-TH" sz="2000" b="1" dirty="0">
                <a:cs typeface="+mj-cs"/>
              </a:rPr>
              <a:t>เช่น  </a:t>
            </a:r>
            <a:r>
              <a:rPr lang="th-TH" sz="2000" b="1" dirty="0" err="1">
                <a:cs typeface="+mj-cs"/>
              </a:rPr>
              <a:t>อบต.</a:t>
            </a:r>
            <a:r>
              <a:rPr lang="th-TH" sz="2000" b="1" dirty="0">
                <a:cs typeface="+mj-cs"/>
              </a:rPr>
              <a:t> เทศบาล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5978" y="4309795"/>
            <a:ext cx="8368027" cy="94147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อนาคต</a:t>
            </a:r>
          </a:p>
        </p:txBody>
      </p:sp>
      <p:sp>
        <p:nvSpPr>
          <p:cNvPr id="11" name="Rounded Rectangle 3"/>
          <p:cNvSpPr/>
          <p:nvPr/>
        </p:nvSpPr>
        <p:spPr>
          <a:xfrm>
            <a:off x="322263" y="3051175"/>
            <a:ext cx="1627187" cy="7397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cs typeface="+mj-cs"/>
              </a:rPr>
              <a:t>ส่วนราชการ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796213" y="1893888"/>
            <a:ext cx="1347787" cy="1939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ข้อบังคับ</a:t>
            </a:r>
          </a:p>
          <a:p>
            <a:pPr algn="ctr"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รัฐวิสาหกิจ  มหาวิทยาลัย</a:t>
            </a:r>
          </a:p>
          <a:p>
            <a:pPr algn="ctr"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องค์การมหาชน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32225" y="1409700"/>
            <a:ext cx="1787525" cy="163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ประกาศสำนักนายกรัฐมนตรี ลงวันที่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กุมภาพันธ์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2558</a:t>
            </a:r>
          </a:p>
          <a:p>
            <a:pPr algn="ctr">
              <a:defRPr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(วิธี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e-Market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และวิธี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e-Bidding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sp>
        <p:nvSpPr>
          <p:cNvPr id="18" name="Rounded Rectangle 3"/>
          <p:cNvSpPr/>
          <p:nvPr/>
        </p:nvSpPr>
        <p:spPr>
          <a:xfrm>
            <a:off x="3832225" y="3051175"/>
            <a:ext cx="1727200" cy="11239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cs typeface="+mj-cs"/>
              </a:rPr>
              <a:t>ส่วนราชการ รัฐวิสาหกิจ</a:t>
            </a:r>
          </a:p>
          <a:p>
            <a:pPr algn="ctr">
              <a:defRPr/>
            </a:pPr>
            <a:r>
              <a:rPr lang="th-TH" sz="2000" b="1" dirty="0">
                <a:cs typeface="+mj-cs"/>
              </a:rPr>
              <a:t>องค์การมหาชน</a:t>
            </a:r>
          </a:p>
          <a:p>
            <a:pPr algn="ctr">
              <a:defRPr/>
            </a:pPr>
            <a:r>
              <a:rPr lang="th-TH" sz="2000" b="1" dirty="0">
                <a:cs typeface="+mj-cs"/>
              </a:rPr>
              <a:t>หน่วยงานอื่นของรัฐ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791450" y="1398588"/>
            <a:ext cx="13493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หน่วยงานอื่น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6" grpId="0" animBg="1"/>
      <p:bldP spid="17" grpId="0" animBg="1"/>
      <p:bldP spid="11" grpId="0" animBg="1"/>
      <p:bldP spid="12" grpId="0" animBg="1"/>
      <p:bldP spid="14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EE040F26-F3DD-4F1B-BD83-86F5F5F344A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7338" y="739775"/>
            <a:ext cx="3816350" cy="54721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เอกสารแนบท้าย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คุณสมบัติของผู้ประสงค์จะเสนอราคา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หลักฐานการเสนอราคา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การเสนอราคา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หลักประกันซอง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หลักเกณฑ์และสิทธิในการพิจารณาราคา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การทำสัญญาจ้าง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ค่าจ้างและการจ่ายเงิน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อัตราค่าปรับ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การรับประกันความชำรุดบกพร่อง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การจ่ายเงินล่วงหน้า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การหักเงินประกันผลงาน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ข้อสงวนสิทธิในการเสนอราคาและอื่นๆ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การปรับราคาค่าก่อสร้าง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มาตรฐานฝีมือช่าง</a:t>
            </a:r>
          </a:p>
          <a:p>
            <a:pPr marL="354013" indent="-354013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+mj-lt"/>
              <a:buAutoNum type="arabicParenR"/>
              <a:defRPr/>
            </a:pPr>
            <a:r>
              <a:rPr lang="th-TH" sz="2400" b="1" dirty="0">
                <a:solidFill>
                  <a:srgbClr val="00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การปฏิบัติตามกฎหมายและระเบียบ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5513" y="882650"/>
            <a:ext cx="2052637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8524" y="739172"/>
            <a:ext cx="4680396" cy="54618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1.1 แบบรูปและรายการละเอียด</a:t>
            </a:r>
          </a:p>
          <a:p>
            <a:pPr marL="263525" indent="-263525">
              <a:lnSpc>
                <a:spcPts val="19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1.2 แบบใบยื่นข้อเสนอการประกวดราคาจ้างด้วยวิธีการทางอิเล็กทรอนิกส์</a:t>
            </a:r>
          </a:p>
          <a:p>
            <a:pPr marL="263525" indent="-263525">
              <a:lnSpc>
                <a:spcPts val="19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1.3 แบบใบแจ้งปริมาณงานและราคา</a:t>
            </a:r>
          </a:p>
          <a:p>
            <a:pPr marL="263525" indent="-263525">
              <a:lnSpc>
                <a:spcPts val="19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1.4 แบบหนังสือแสดงเงื่อนไขการซื้อและจ้างด้วยวิธีการทางอิเล็กทรอนิกส์</a:t>
            </a:r>
          </a:p>
          <a:p>
            <a:pPr>
              <a:lnSpc>
                <a:spcPts val="19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1.5 แบบสัญญาจ้าง</a:t>
            </a:r>
          </a:p>
          <a:p>
            <a:pPr>
              <a:lnSpc>
                <a:spcPts val="19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1.6 แบบหนังสือค้ำประกัน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(1) หลักประกันซอง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(2) หลักประกันสัญญา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**	(3) หลักประกันการรับเงินค่าจ้างล่วงหน้า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** (4) หลักประกันการรับเงินประกันผลงาน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1.7 สูตรการปรับราคา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1.8 บทนิยาม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(1) ผู้ประสงค์จะเสนอราคาหรือผู้มีสิทธิเสนอราคา</a:t>
            </a:r>
            <a:b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ที่มีผลประโยชน์ร่วมกัน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(2) การขัดขวางการแข่งขันราคาอย่างเป็นธรรม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1.9 บทนิยาม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(1) บัญชีเอกสารส่วนที่ 1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(2) บัญชีเอกสารส่วนที่ 2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1.10 รายละเอียดการคำนวณราคากลางงานก่อสร้างตาม </a:t>
            </a:r>
            <a:r>
              <a:rPr lang="en-US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BOQ</a:t>
            </a: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>
              <a:lnSpc>
                <a:spcPts val="1900"/>
              </a:lnSpc>
              <a:tabLst>
                <a:tab pos="263525" algn="l"/>
                <a:tab pos="446088" algn="l"/>
              </a:tabLst>
              <a:defRPr/>
            </a:pPr>
            <a:r>
              <a:rPr lang="th-TH" sz="20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..................ฯลฯ.....................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137" y="0"/>
            <a:ext cx="852509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เอกสารประกวดราคาจ้างด้วยวิธีการทางอิเล็กทรอนิกส์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413F6D93-35C4-4518-9074-3BA4B6EB9034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8126" y="34948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คุณสมบัติของผู้เสนอราคา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สี่เหลี่ยมผืนผ้า 5"/>
          <p:cNvSpPr/>
          <p:nvPr/>
        </p:nvSpPr>
        <p:spPr>
          <a:xfrm>
            <a:off x="238125" y="1804988"/>
            <a:ext cx="2635250" cy="5826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ต้องดำเนินการโดย</a:t>
            </a:r>
            <a:endParaRPr lang="th-TH" sz="3200" b="1" u="sng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270" y="2683823"/>
            <a:ext cx="2113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เปิดเผย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395" y="3325090"/>
            <a:ext cx="2113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โปร่งใส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395" y="3930731"/>
            <a:ext cx="211380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เปิดโอกาสให้มีการแข่งขันกันอย่างเป็นธรรม</a:t>
            </a:r>
          </a:p>
        </p:txBody>
      </p:sp>
      <p:sp>
        <p:nvSpPr>
          <p:cNvPr id="8" name="สี่เหลี่ยมผืนผ้า 9"/>
          <p:cNvSpPr/>
          <p:nvPr/>
        </p:nvSpPr>
        <p:spPr>
          <a:xfrm>
            <a:off x="154379" y="2599198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 2"/>
              </a:rPr>
              <a:t>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10"/>
          <p:cNvSpPr/>
          <p:nvPr/>
        </p:nvSpPr>
        <p:spPr>
          <a:xfrm>
            <a:off x="154375" y="3264213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 2"/>
              </a:rPr>
              <a:t>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11"/>
          <p:cNvSpPr/>
          <p:nvPr/>
        </p:nvSpPr>
        <p:spPr>
          <a:xfrm>
            <a:off x="166251" y="3905481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 2"/>
              </a:rPr>
              <a:t>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2"/>
          <p:cNvSpPr/>
          <p:nvPr/>
        </p:nvSpPr>
        <p:spPr>
          <a:xfrm>
            <a:off x="3298825" y="1814513"/>
            <a:ext cx="2636838" cy="5826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คำนึงถึง</a:t>
            </a:r>
            <a:endParaRPr lang="th-TH" sz="3200" b="1" u="sng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8888" y="2693988"/>
            <a:ext cx="2112962" cy="193833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คุณสมบัติ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ความสามารถ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ของ</a:t>
            </a:r>
            <a:br>
              <a:rPr lang="th-TH" b="1" dirty="0">
                <a:latin typeface="AngsanaUPC" pitchFamily="18" charset="-34"/>
                <a:cs typeface="AngsanaUPC" pitchFamily="18" charset="-34"/>
              </a:rPr>
            </a:br>
            <a:r>
              <a:rPr lang="th-TH" b="1" dirty="0">
                <a:latin typeface="AngsanaUPC" pitchFamily="18" charset="-34"/>
                <a:cs typeface="AngsanaUPC" pitchFamily="18" charset="-34"/>
              </a:rPr>
              <a:t>ผู้เสนอราคาหรือเสนองาน</a:t>
            </a:r>
          </a:p>
        </p:txBody>
      </p:sp>
      <p:sp>
        <p:nvSpPr>
          <p:cNvPr id="13" name="สี่เหลี่ยมผืนผ้า 16"/>
          <p:cNvSpPr/>
          <p:nvPr/>
        </p:nvSpPr>
        <p:spPr>
          <a:xfrm>
            <a:off x="3216233" y="2609094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 2"/>
              </a:rPr>
              <a:t>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9"/>
          <p:cNvSpPr/>
          <p:nvPr/>
        </p:nvSpPr>
        <p:spPr>
          <a:xfrm>
            <a:off x="6280150" y="1803400"/>
            <a:ext cx="2636838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เว้นแต่</a:t>
            </a:r>
            <a:endParaRPr lang="th-TH" sz="3200" b="1" u="sng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8830" y="2681844"/>
            <a:ext cx="2113808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6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กรณีที่มีลักษณะเฉพาะอันเป็นข้อยกเว้นตามที่กำหนดไว้ในระเบียบ</a:t>
            </a:r>
            <a:endParaRPr lang="en-US" sz="2600" b="1" dirty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6" name="สี่เหลี่ยมผืนผ้า 21"/>
          <p:cNvSpPr/>
          <p:nvPr/>
        </p:nvSpPr>
        <p:spPr>
          <a:xfrm>
            <a:off x="6196939" y="2597219"/>
            <a:ext cx="721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 2"/>
              </a:rPr>
              <a:t>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244475" y="138113"/>
            <a:ext cx="8345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5200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ตัวอย่างการเขียนคุณสมบัติผู้เสนอราคา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5100" y="1573213"/>
            <a:ext cx="2808288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b="1" dirty="0" smtClean="0">
                <a:solidFill>
                  <a:srgbClr val="002060"/>
                </a:solidFill>
                <a:latin typeface="Quark" panose="02000000000000000000" pitchFamily="50" charset="0"/>
              </a:rPr>
              <a:t>คุณสมบัติตามที่ </a:t>
            </a:r>
            <a:r>
              <a:rPr lang="th-TH" altLang="th-TH" b="1" dirty="0" err="1" smtClean="0">
                <a:solidFill>
                  <a:srgbClr val="002060"/>
                </a:solidFill>
                <a:latin typeface="Quark" panose="02000000000000000000" pitchFamily="50" charset="0"/>
              </a:rPr>
              <a:t>กวพ</a:t>
            </a:r>
            <a:r>
              <a:rPr lang="th-TH" altLang="th-TH" b="1" dirty="0" smtClean="0">
                <a:solidFill>
                  <a:srgbClr val="002060"/>
                </a:solidFill>
                <a:latin typeface="Quark" panose="02000000000000000000" pitchFamily="50" charset="0"/>
              </a:rPr>
              <a:t>. หรือ </a:t>
            </a:r>
            <a:r>
              <a:rPr lang="th-TH" altLang="th-TH" b="1" dirty="0" err="1" smtClean="0">
                <a:solidFill>
                  <a:srgbClr val="002060"/>
                </a:solidFill>
                <a:latin typeface="Quark" panose="02000000000000000000" pitchFamily="50" charset="0"/>
              </a:rPr>
              <a:t>กว</a:t>
            </a:r>
            <a:r>
              <a:rPr lang="th-TH" altLang="th-TH" b="1" dirty="0" smtClean="0">
                <a:solidFill>
                  <a:srgbClr val="002060"/>
                </a:solidFill>
                <a:latin typeface="Quark" panose="02000000000000000000" pitchFamily="50" charset="0"/>
              </a:rPr>
              <a:t>พ.อ. กำหนด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4838" y="1573213"/>
            <a:ext cx="2808287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b="1" smtClean="0">
                <a:solidFill>
                  <a:srgbClr val="002060"/>
                </a:solidFill>
                <a:latin typeface="Quark" panose="02000000000000000000" pitchFamily="50" charset="0"/>
              </a:rPr>
              <a:t>คุณสมบัติตามที่ ปปช. กำหนด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40450" y="1573213"/>
            <a:ext cx="2449513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b="1" smtClean="0">
                <a:solidFill>
                  <a:srgbClr val="002060"/>
                </a:solidFill>
                <a:latin typeface="Quark" panose="02000000000000000000" pitchFamily="50" charset="0"/>
              </a:rPr>
              <a:t>คุณสมบัติทางเทคนิค</a:t>
            </a:r>
          </a:p>
        </p:txBody>
      </p:sp>
      <p:sp>
        <p:nvSpPr>
          <p:cNvPr id="29702" name="TextBox 17"/>
          <p:cNvSpPr txBox="1">
            <a:spLocks noChangeArrowheads="1"/>
          </p:cNvSpPr>
          <p:nvPr/>
        </p:nvSpPr>
        <p:spPr bwMode="auto">
          <a:xfrm>
            <a:off x="6142038" y="2508250"/>
            <a:ext cx="259715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2600" b="1">
                <a:latin typeface="Quark" pitchFamily="50" charset="0"/>
              </a:rPr>
              <a:t>เช่น</a:t>
            </a:r>
          </a:p>
          <a:p>
            <a:pPr>
              <a:buFont typeface="Wingdings" pitchFamily="2" charset="2"/>
              <a:buChar char="§"/>
            </a:pPr>
            <a:r>
              <a:rPr lang="th-TH" altLang="th-TH" sz="2600" b="1">
                <a:latin typeface="Quark" pitchFamily="50" charset="0"/>
              </a:rPr>
              <a:t>จะต้องเป็นผู้ผลิต</a:t>
            </a:r>
          </a:p>
          <a:p>
            <a:pPr>
              <a:buFont typeface="Wingdings" pitchFamily="2" charset="2"/>
              <a:buChar char="§"/>
            </a:pPr>
            <a:r>
              <a:rPr lang="th-TH" altLang="th-TH" sz="2600" b="1">
                <a:latin typeface="Quark" pitchFamily="50" charset="0"/>
              </a:rPr>
              <a:t>จะต้องเป็นผู้แทนจำหน่าย</a:t>
            </a:r>
          </a:p>
          <a:p>
            <a:pPr>
              <a:buFont typeface="Wingdings" pitchFamily="2" charset="2"/>
              <a:buChar char="§"/>
            </a:pPr>
            <a:r>
              <a:rPr lang="th-TH" altLang="th-TH" sz="2600" b="1">
                <a:solidFill>
                  <a:srgbClr val="000000"/>
                </a:solidFill>
                <a:latin typeface="Quark" pitchFamily="50" charset="0"/>
              </a:rPr>
              <a:t>จะต้องมีวิศวกรตามพระราชบัญญัติวิศวกร</a:t>
            </a:r>
          </a:p>
          <a:p>
            <a:pPr algn="ctr"/>
            <a:r>
              <a:rPr lang="th-TH" altLang="th-TH" sz="2600" b="1">
                <a:solidFill>
                  <a:srgbClr val="000000"/>
                </a:solidFill>
                <a:latin typeface="Quark" pitchFamily="50" charset="0"/>
              </a:rPr>
              <a:t>เป็นต้น </a:t>
            </a:r>
            <a:endParaRPr lang="th-TH" altLang="th-TH" sz="2600" b="1">
              <a:latin typeface="Quark" pitchFamily="50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221250" y="2365616"/>
            <a:ext cx="432048" cy="43140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29706" name="TextBox 19"/>
          <p:cNvSpPr txBox="1">
            <a:spLocks noChangeArrowheads="1"/>
          </p:cNvSpPr>
          <p:nvPr/>
        </p:nvSpPr>
        <p:spPr bwMode="auto">
          <a:xfrm>
            <a:off x="309563" y="2795588"/>
            <a:ext cx="54721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 b="1" u="sng">
                <a:latin typeface="AngsanaUPC" pitchFamily="18" charset="-34"/>
                <a:cs typeface="AngsanaUPC" pitchFamily="18" charset="-34"/>
              </a:rPr>
              <a:t>วิธี </a:t>
            </a:r>
            <a:r>
              <a:rPr lang="en-US" altLang="th-TH" sz="3200" b="1" u="sng">
                <a:latin typeface="AngsanaUPC" pitchFamily="18" charset="-34"/>
                <a:cs typeface="AngsanaUPC" pitchFamily="18" charset="-34"/>
              </a:rPr>
              <a:t>e-Auction</a:t>
            </a:r>
            <a:endParaRPr lang="th-TH" altLang="th-TH" sz="3200" b="1" u="sng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b="1">
                <a:latin typeface="Quark" pitchFamily="50" charset="0"/>
              </a:rPr>
              <a:t>ตัวอย่างประกาศและเอกสารประกวดราคาด้วยวิธีการทางอิเล็กทรอนิกส์  ตามหนังสือด่วนที่สุด ที่ (กวพอ) 0421.3/ว 398 ลงวันที่ 28 ตุลาคม 2556</a:t>
            </a:r>
            <a:endParaRPr lang="th-TH" altLang="th-TH">
              <a:latin typeface="Quark" pitchFamily="50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56058" y="2365616"/>
            <a:ext cx="432048" cy="43140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297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27EA3358-D527-4923-8B42-D31FD1EFCB69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3863975" y="3697288"/>
            <a:ext cx="6986588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altLang="th-TH" sz="2400" b="1">
              <a:latin typeface="Quar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88" y="219075"/>
            <a:ext cx="8672512" cy="922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ark" panose="02000000000000000000" pitchFamily="50" charset="0"/>
              </a:rPr>
              <a:t>คุณสมบัติผู้เสนอราคา</a:t>
            </a:r>
            <a:endParaRPr lang="th-TH" altLang="th-TH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6238" y="1141413"/>
          <a:ext cx="8445500" cy="4664075"/>
        </p:xfrm>
        <a:graphic>
          <a:graphicData uri="http://schemas.openxmlformats.org/drawingml/2006/table">
            <a:tbl>
              <a:tblPr/>
              <a:tblGrid>
                <a:gridCol w="8445500"/>
              </a:tblGrid>
              <a:tr h="57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1. ต้องเป็นผู้มีอาชีพขาย หรือ รับจ้าง</a:t>
                      </a:r>
                    </a:p>
                  </a:txBody>
                  <a:tcPr marL="91448" marR="9144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10669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2. ไม่เป็นผู้ที่ถูกระบุชื่อไว้ในบัญชีรายชื่อผู้ทิ้งงาน และได้แจ้งเวียนชื่อแล้ว หรือ ไม่เป็นผู้ได้รับผลของการสั่งให้นิติบุคคลหรือบุคคลอื่นเป็นผู้ทิ้งงาน</a:t>
                      </a:r>
                    </a:p>
                  </a:txBody>
                  <a:tcPr marL="91448" marR="9144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30179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3. ไม่เป็นผู้มีผลประโยชน์ร่วมกัน (ณ วันประกาศ)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     </a:t>
                      </a:r>
                      <a:r>
                        <a:rPr kumimoji="0" lang="th-TH" alt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3.1 การซื้อ/จ้าง ตามระเบียบพัสดุฯ 35 </a:t>
                      </a:r>
                      <a:br>
                        <a:rPr kumimoji="0" lang="th-TH" alt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</a:b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</a:t>
                      </a:r>
                      <a:r>
                        <a:rPr kumimoji="0" lang="th-TH" alt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ผู้เสนอราคารายอื่น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     3.2 การซื้อ/จ้าง ตามระเบียบพัสดุฯ 49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</a:t>
                      </a:r>
                      <a:r>
                        <a:rPr kumimoji="0" lang="th-TH" alt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ผู้เสนอราคารายอื่น   ผู้ให้บริการกลางอิเล็กทรอนิกส์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Quark" panose="02000000000000000000" pitchFamily="50" charset="0"/>
                          <a:cs typeface="Angsana New" panose="02020603050405020304" pitchFamily="18" charset="-34"/>
                        </a:rPr>
                        <a:t>หรือไม่เป็นผู้กระทำการอันเป็นการขัดขวางการแข่งขันราคาอย่างเป็นธรรม</a:t>
                      </a:r>
                    </a:p>
                  </a:txBody>
                  <a:tcPr marL="91448" marR="91448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  <p:sp>
        <p:nvSpPr>
          <p:cNvPr id="307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D6171EB-4328-4305-9A5C-92B1A131F47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 rot="21569826">
            <a:off x="5187950" y="415925"/>
            <a:ext cx="3735388" cy="1450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177800" indent="-1778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th-TH" altLang="th-TH" sz="2400" b="1" dirty="0" smtClean="0">
                <a:solidFill>
                  <a:srgbClr val="002060"/>
                </a:solidFill>
                <a:latin typeface="Quark" panose="02000000000000000000" pitchFamily="50" charset="0"/>
              </a:rPr>
              <a:t>งานก่อสร้าง วงเงิน</a:t>
            </a:r>
            <a:r>
              <a:rPr lang="th-TH" altLang="th-TH" b="1" dirty="0" smtClean="0">
                <a:solidFill>
                  <a:srgbClr val="FF0000"/>
                </a:solidFill>
                <a:latin typeface="Quark" panose="02000000000000000000" pitchFamily="50" charset="0"/>
              </a:rPr>
              <a:t>ตั้งแต่</a:t>
            </a:r>
            <a:br>
              <a:rPr lang="th-TH" altLang="th-TH" b="1" dirty="0" smtClean="0">
                <a:solidFill>
                  <a:srgbClr val="FF0000"/>
                </a:solidFill>
                <a:latin typeface="Quark" panose="02000000000000000000" pitchFamily="50" charset="0"/>
              </a:rPr>
            </a:br>
            <a:r>
              <a:rPr lang="th-TH" altLang="th-TH" b="1" dirty="0" smtClean="0">
                <a:solidFill>
                  <a:srgbClr val="FF0000"/>
                </a:solidFill>
                <a:latin typeface="Quark" panose="02000000000000000000" pitchFamily="50" charset="0"/>
              </a:rPr>
              <a:t>1 ล้านบาท</a:t>
            </a:r>
            <a:r>
              <a:rPr lang="th-TH" altLang="th-TH" sz="2400" b="1" dirty="0" smtClean="0">
                <a:solidFill>
                  <a:srgbClr val="002060"/>
                </a:solidFill>
                <a:latin typeface="Quark" panose="02000000000000000000" pitchFamily="50" charset="0"/>
              </a:rPr>
              <a:t>ขึ้นไป  ผู้เสนอราคา ต้องเป็น</a:t>
            </a:r>
            <a:r>
              <a:rPr lang="th-TH" altLang="th-TH" b="1" dirty="0" smtClean="0">
                <a:solidFill>
                  <a:srgbClr val="FF0000"/>
                </a:solidFill>
                <a:latin typeface="Quark" panose="02000000000000000000" pitchFamily="50" charset="0"/>
              </a:rPr>
              <a:t>นิติบุคคล</a:t>
            </a:r>
            <a:r>
              <a:rPr lang="th-TH" altLang="th-TH" sz="2400" b="1" dirty="0" smtClean="0">
                <a:solidFill>
                  <a:srgbClr val="002060"/>
                </a:solidFill>
                <a:latin typeface="Quark" panose="02000000000000000000" pitchFamily="50" charset="0"/>
              </a:rPr>
              <a:t>ตามกฎหมาย  (ว 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3863975" y="3697288"/>
            <a:ext cx="6986588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altLang="th-TH" sz="2400" b="1">
              <a:latin typeface="Quar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219075"/>
            <a:ext cx="494030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ark" panose="02000000000000000000" pitchFamily="50" charset="0"/>
              </a:rPr>
              <a:t>คุณสมบัติผู้เสนอราคา</a:t>
            </a:r>
            <a:endParaRPr lang="th-TH" altLang="th-TH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6725" y="1141413"/>
          <a:ext cx="8269288" cy="3749675"/>
        </p:xfrm>
        <a:graphic>
          <a:graphicData uri="http://schemas.openxmlformats.org/drawingml/2006/table">
            <a:tbl>
              <a:tblPr/>
              <a:tblGrid>
                <a:gridCol w="8269288"/>
              </a:tblGrid>
              <a:tr h="9450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 ไม่เป็นผู้ได้รับเอกสิทธิ์หรือความคุ้มกัน ซึ่งอาจปฏิเสธไม่ยอมขึ้นศาลไทย เว้นแต่ รัฐบาลของผู้เสนอราคาได้มีคำสั่งให้สละสิทธิ์และความคุ้มกันเช่นว่านั้น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5182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*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5. ต้องผ่านการคัดเลือกผู้มีคุณสมบัติเบื้องต้นในการซื้อหรือจ้าง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22863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*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6. เป็น</a:t>
                      </a: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นิติบุคคล 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และมี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ผลงานก่อสร้างประเภทเดี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ยวกัน กับงานที่สอบราคา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/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ประกวดราคา ใน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วงเงินไม่น้อยกว่า.....บาท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และเป็นผลงานที่เป็นคู่สัญญาโดยตรงกับส่วนราชการ หน่วยงานตามกฎหมายว่าด้วยระเบียบบริหารราชการส่วนท้องถิ่น หน่วยงานอื่นซึ่งมีกฎหมายบัญญัติให้มีฐานะเป็นราชการบริหารส่วนท้องถิ่น รัฐวิสาหกิจ หรือ หน่วยงานเอกชนที่กรมเชื่อถือ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948" y="5592324"/>
            <a:ext cx="853908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2400" b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</a:rPr>
              <a:t>* </a:t>
            </a:r>
            <a:r>
              <a:rPr lang="th-TH" sz="2400" b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</a:rPr>
              <a:t>ตามความจำเป็น และตามหลักเกณฑ์ที่ระเบียบ กฎหมาย และมติคณะรัฐมนตรีกำหนด</a:t>
            </a:r>
          </a:p>
        </p:txBody>
      </p:sp>
      <p:sp>
        <p:nvSpPr>
          <p:cNvPr id="3175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BA3AA5A3-CB4B-4C75-9596-B1C7AAC385B0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63975" y="3697288"/>
            <a:ext cx="6986588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altLang="th-TH" sz="2400" b="1">
              <a:latin typeface="Quar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5" y="219075"/>
            <a:ext cx="494030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5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ark" panose="02000000000000000000" pitchFamily="50" charset="0"/>
              </a:rPr>
              <a:t>คุณสมบัติผู้เสนอราคา</a:t>
            </a:r>
            <a:endParaRPr lang="th-TH" altLang="th-TH" sz="5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6550" y="1141413"/>
          <a:ext cx="8323263" cy="4664075"/>
        </p:xfrm>
        <a:graphic>
          <a:graphicData uri="http://schemas.openxmlformats.org/drawingml/2006/table">
            <a:tbl>
              <a:tblPr/>
              <a:tblGrid>
                <a:gridCol w="8323263"/>
              </a:tblGrid>
              <a:tr h="15546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 บุคคลหรือนิติบุคคลที่จะเข้าเป็นคู่สัญญาต้องไม่อยู่ในฐานะเป็นผู้ไม่แสดงบัญชีรายรับรายจ่าย หรือแสดงบัญชีรายรับรายจ่ายไม่ถูกต้องครบถ้วนในสาระสำคัญ</a:t>
                      </a:r>
                      <a:endParaRPr kumimoji="0" lang="en-US" alt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204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8. บุคคลหรือนิติบุคคลที่จะเข้าเป็นคู่สัญญากับหน่วยงานของรัฐซึ่งได้ดำเนินการจัดซื้อจัดจ้างด้วยระบบอิเล็กทรอนิกส์ (</a:t>
                      </a:r>
                      <a:r>
                        <a:rPr kumimoji="0" lang="en-US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e-Government</a:t>
                      </a: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kumimoji="0" lang="en-US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Procurement : e-GP) </a:t>
                      </a: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ต้องลงทะเบียนในระบบอิเล็กทรอนิกส์ของกรมบัญชีกลาง ที่เว็บไซต์ศูนย์ข้อมูลจัดซื้อจัดจ้างภาครัฐ</a:t>
                      </a:r>
                      <a:endParaRPr kumimoji="0" lang="en-US" alt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1066945">
                <a:tc>
                  <a:txBody>
                    <a:bodyPr/>
                    <a:lstStyle>
                      <a:lvl1pPr defTabSz="197961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defTabSz="1979613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defTabSz="1979613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defTabSz="1979613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defTabSz="1979613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defTabSz="1979613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defTabSz="1979613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defTabSz="1979613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defTabSz="1979613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197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9. </a:t>
                      </a: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คู่สัญญาต้องรับและจ่ายเงินผ่านบัญชีธนาคาร เว้นแต่การจ่ายเงินแต่ละครั้งซึ่งมีมูลค่าไม่เกินสามหมื่นบาทคู่สัญญาอาจจ่ายเป็นเงินสดก็ได้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674" y="5853118"/>
            <a:ext cx="857767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2400" b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</a:rPr>
              <a:t>ตามหลักเกณฑ์ที่กฎหมาย ป.ป.ช. กำหนด</a:t>
            </a:r>
          </a:p>
        </p:txBody>
      </p:sp>
      <p:sp>
        <p:nvSpPr>
          <p:cNvPr id="327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B1825FD6-2D90-48DD-9C94-D961062A7AE7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204148">
            <a:off x="2909812" y="180471"/>
            <a:ext cx="6109933" cy="9524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th-TH" sz="5400" b="1" smtClean="0">
                <a:solidFill>
                  <a:schemeClr val="bg1"/>
                </a:solidFill>
                <a:latin typeface="Quark" panose="02000000000000000000" pitchFamily="50" charset="0"/>
              </a:rPr>
              <a:t>การกำหนดผลงาน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500" y="1844675"/>
            <a:ext cx="4024313" cy="2162175"/>
            <a:chOff x="317878" y="1844053"/>
            <a:chExt cx="4024205" cy="21631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628" r="3101" b="55433"/>
            <a:stretch/>
          </p:blipFill>
          <p:spPr>
            <a:xfrm>
              <a:off x="317878" y="1844053"/>
              <a:ext cx="4024205" cy="21631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 rot="21569826">
              <a:off x="384551" y="2109288"/>
              <a:ext cx="3949594" cy="16644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 marL="177800" indent="-1778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buFont typeface="Wingdings" panose="05000000000000000000" pitchFamily="2" charset="2"/>
                <a:buChar char="§"/>
                <a:defRPr/>
              </a:pPr>
              <a:r>
                <a:rPr lang="th-TH" altLang="th-TH" sz="3200" b="1" smtClean="0">
                  <a:solidFill>
                    <a:srgbClr val="002060"/>
                  </a:solidFill>
                  <a:latin typeface="Quark" panose="02000000000000000000" pitchFamily="50" charset="0"/>
                </a:rPr>
                <a:t>ผลงานก่อสร้างประเภทเดียวกันกับงานที่ประกวดราคาจ้างไม่น้อยกว่า........บาท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649788" y="1800225"/>
            <a:ext cx="4283075" cy="4481513"/>
            <a:chOff x="4650096" y="1799836"/>
            <a:chExt cx="4282365" cy="4481731"/>
          </a:xfrm>
        </p:grpSpPr>
        <p:sp>
          <p:nvSpPr>
            <p:cNvPr id="6" name="Rectangle 5"/>
            <p:cNvSpPr/>
            <p:nvPr/>
          </p:nvSpPr>
          <p:spPr>
            <a:xfrm>
              <a:off x="4650098" y="1799836"/>
              <a:ext cx="180049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Quark" panose="02000000000000000000" pitchFamily="50" charset="0"/>
                  <a:cs typeface="Quark" panose="02000000000000000000" pitchFamily="50" charset="0"/>
                </a:rPr>
                <a:t>วัตถุประสงค์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569826">
              <a:off x="4662794" y="2399940"/>
              <a:ext cx="4258556" cy="303227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 marL="177800" indent="-1778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>
                <a:buFont typeface="Wingdings" panose="05000000000000000000" pitchFamily="2" charset="2"/>
                <a:buChar char="§"/>
                <a:defRPr/>
              </a:pPr>
              <a:r>
                <a:rPr lang="th-TH" altLang="th-TH" b="1" smtClean="0">
                  <a:solidFill>
                    <a:srgbClr val="002060"/>
                  </a:solidFill>
                  <a:latin typeface="Quark" panose="02000000000000000000" pitchFamily="50" charset="0"/>
                </a:rPr>
                <a:t>ให้ได้ตัวผู้รับจ้างที่มีประสบการณ์ของงานก่อสร้างในประเภทเดียวกัน</a:t>
              </a:r>
            </a:p>
            <a:p>
              <a:pPr>
                <a:buFont typeface="Wingdings" panose="05000000000000000000" pitchFamily="2" charset="2"/>
                <a:buChar char="§"/>
                <a:defRPr/>
              </a:pPr>
              <a:r>
                <a:rPr lang="th-TH" altLang="th-TH" b="1" smtClean="0">
                  <a:solidFill>
                    <a:srgbClr val="002060"/>
                  </a:solidFill>
                  <a:latin typeface="Quark" panose="02000000000000000000" pitchFamily="50" charset="0"/>
                </a:rPr>
                <a:t>มูลค่าของราคาค่างานที่เคยดำเนินการมาแล้ว</a:t>
              </a:r>
            </a:p>
            <a:p>
              <a:pPr>
                <a:buFont typeface="Wingdings" panose="05000000000000000000" pitchFamily="2" charset="2"/>
                <a:buChar char="§"/>
                <a:defRPr/>
              </a:pPr>
              <a:r>
                <a:rPr lang="th-TH" altLang="th-TH" b="1" smtClean="0">
                  <a:solidFill>
                    <a:srgbClr val="002060"/>
                  </a:solidFill>
                  <a:latin typeface="Quark" panose="02000000000000000000" pitchFamily="50" charset="0"/>
                </a:rPr>
                <a:t>ขีดความสามารถการบริหารงานภายใต้การจ้างครั้งเดียว</a:t>
              </a:r>
            </a:p>
            <a:p>
              <a:pPr>
                <a:buFont typeface="Wingdings" panose="05000000000000000000" pitchFamily="2" charset="2"/>
                <a:buChar char="§"/>
                <a:defRPr/>
              </a:pPr>
              <a:r>
                <a:rPr lang="th-TH" altLang="th-TH" b="1" smtClean="0">
                  <a:solidFill>
                    <a:srgbClr val="002060"/>
                  </a:solidFill>
                  <a:latin typeface="Quark" panose="02000000000000000000" pitchFamily="50" charset="0"/>
                </a:rPr>
                <a:t>สัญญาเดียว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50096" y="5450570"/>
              <a:ext cx="428236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(</a:t>
              </a:r>
              <a:r>
                <a:rPr lang="th-TH" sz="2400" b="1" dirty="0" err="1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นร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 (</a:t>
              </a:r>
              <a:r>
                <a:rPr lang="th-TH" sz="2400" b="1" dirty="0" err="1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กวพ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)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1204/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ว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11441 </a:t>
              </a:r>
              <a:endParaRPr lang="th-TH" sz="24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endParaRPr>
            </a:p>
            <a:p>
              <a:pPr algn="r">
                <a:defRPr/>
              </a:pPr>
              <a:r>
                <a:rPr lang="th-TH" sz="2400" b="1" dirty="0" err="1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ลว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.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28 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พ.ย.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39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)</a:t>
              </a:r>
              <a:endParaRPr lang="th-TH" sz="24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7878" y="4255395"/>
            <a:ext cx="402420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มติ ครม.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28 </a:t>
            </a:r>
            <a:r>
              <a:rPr lang="th-TH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ธ.ค.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36 </a:t>
            </a:r>
            <a:r>
              <a:rPr lang="th-TH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(ว.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1</a:t>
            </a:r>
            <a:r>
              <a:rPr lang="th-TH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)</a:t>
            </a:r>
          </a:p>
          <a:p>
            <a:pPr algn="ctr">
              <a:defRPr/>
            </a:pPr>
            <a:r>
              <a:rPr lang="th-TH" b="1" dirty="0">
                <a:latin typeface="Quark" panose="02000000000000000000" pitchFamily="50" charset="0"/>
                <a:cs typeface="Quark" panose="02000000000000000000" pitchFamily="50" charset="0"/>
              </a:rPr>
              <a:t>กำหนดวงเงินผลงานไม่เกิน </a:t>
            </a:r>
            <a:r>
              <a:rPr lang="en-US" b="1" dirty="0">
                <a:latin typeface="Quark" panose="02000000000000000000" pitchFamily="50" charset="0"/>
                <a:cs typeface="Quark" panose="02000000000000000000" pitchFamily="50" charset="0"/>
              </a:rPr>
              <a:t>50%</a:t>
            </a:r>
            <a:r>
              <a:rPr lang="th-TH" b="1" dirty="0">
                <a:latin typeface="Quark" panose="02000000000000000000" pitchFamily="50" charset="0"/>
                <a:cs typeface="Quark" panose="02000000000000000000" pitchFamily="50" charset="0"/>
              </a:rPr>
              <a:t> ของวงเงินที่จะจ้างในครั้งนั้น</a:t>
            </a:r>
            <a:endParaRPr lang="th-TH" dirty="0"/>
          </a:p>
        </p:txBody>
      </p:sp>
      <p:sp>
        <p:nvSpPr>
          <p:cNvPr id="338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5FD8DD70-C8D0-4323-9C93-5FA03BC5183B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26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204148">
            <a:off x="2909812" y="180471"/>
            <a:ext cx="6109933" cy="9524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th-TH" sz="5400" b="1" smtClean="0">
                <a:solidFill>
                  <a:schemeClr val="bg1"/>
                </a:solidFill>
                <a:latin typeface="Quark" panose="02000000000000000000" pitchFamily="50" charset="0"/>
              </a:rPr>
              <a:t>การกำหนดผลงาน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122238" y="1435100"/>
            <a:ext cx="3471863" cy="4329113"/>
            <a:chOff x="-122830" y="1434379"/>
            <a:chExt cx="3472889" cy="4329836"/>
          </a:xfrm>
        </p:grpSpPr>
        <p:pic>
          <p:nvPicPr>
            <p:cNvPr id="3482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830" y="1434379"/>
              <a:ext cx="3472889" cy="432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TextBox 4"/>
            <p:cNvSpPr txBox="1">
              <a:spLocks noChangeArrowheads="1"/>
            </p:cNvSpPr>
            <p:nvPr/>
          </p:nvSpPr>
          <p:spPr bwMode="auto">
            <a:xfrm rot="-340335">
              <a:off x="207894" y="1829581"/>
              <a:ext cx="2811439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altLang="th-TH" sz="3200" b="1">
                  <a:latin typeface="Quark" pitchFamily="50" charset="0"/>
                </a:rPr>
                <a:t>เป็นผลงานประเภทเดียวกันกับงานที่ประกวดราคาจ้างคือ ผลงานที่</a:t>
              </a:r>
              <a:r>
                <a:rPr lang="th-TH" altLang="th-TH" sz="3200" b="1" u="sng">
                  <a:solidFill>
                    <a:srgbClr val="CC0000"/>
                  </a:solidFill>
                  <a:latin typeface="Quark" pitchFamily="50" charset="0"/>
                </a:rPr>
                <a:t>ใช้เทคนิค</a:t>
              </a:r>
              <a:r>
                <a:rPr lang="th-TH" altLang="th-TH" sz="3200" b="1">
                  <a:latin typeface="Quark" pitchFamily="50" charset="0"/>
                </a:rPr>
                <a:t>ในการดำเนินการ</a:t>
              </a:r>
              <a:r>
                <a:rPr lang="th-TH" altLang="th-TH" sz="3200" b="1" u="sng">
                  <a:solidFill>
                    <a:srgbClr val="CC0000"/>
                  </a:solidFill>
                  <a:latin typeface="Quark" pitchFamily="50" charset="0"/>
                </a:rPr>
                <a:t>เหมือนกัน</a:t>
              </a:r>
              <a:endParaRPr lang="th-TH" altLang="th-TH" sz="3200" b="1">
                <a:solidFill>
                  <a:srgbClr val="CC0000"/>
                </a:solidFill>
                <a:latin typeface="Quark" pitchFamily="50" charset="0"/>
              </a:endParaRPr>
            </a:p>
            <a:p>
              <a:endParaRPr lang="th-TH" altLang="th-TH" sz="3200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87663" y="1470025"/>
            <a:ext cx="3471862" cy="4330700"/>
            <a:chOff x="3016155" y="1313355"/>
            <a:chExt cx="3472889" cy="4329836"/>
          </a:xfrm>
        </p:grpSpPr>
        <p:pic>
          <p:nvPicPr>
            <p:cNvPr id="34827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55" y="1313355"/>
              <a:ext cx="3472889" cy="432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TextBox 6"/>
            <p:cNvSpPr txBox="1">
              <a:spLocks noChangeArrowheads="1"/>
            </p:cNvSpPr>
            <p:nvPr/>
          </p:nvSpPr>
          <p:spPr bwMode="auto">
            <a:xfrm rot="-363683">
              <a:off x="3340101" y="1856172"/>
              <a:ext cx="2674141" cy="304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altLang="th-TH" sz="3200" b="1">
                  <a:latin typeface="Quark" pitchFamily="50" charset="0"/>
                </a:rPr>
                <a:t>เป็นผลงานที่</a:t>
              </a:r>
              <a:br>
                <a:rPr lang="th-TH" altLang="th-TH" sz="3200" b="1">
                  <a:latin typeface="Quark" pitchFamily="50" charset="0"/>
                </a:rPr>
              </a:br>
              <a:r>
                <a:rPr lang="th-TH" altLang="th-TH" sz="3200" b="1">
                  <a:latin typeface="Quark" pitchFamily="50" charset="0"/>
                </a:rPr>
                <a:t>ผู้รับจ้างได้ทำงาน</a:t>
              </a:r>
              <a:r>
                <a:rPr lang="th-TH" altLang="th-TH" sz="3200" b="1">
                  <a:solidFill>
                    <a:srgbClr val="8E4221"/>
                  </a:solidFill>
                  <a:latin typeface="Quark" pitchFamily="50" charset="0"/>
                </a:rPr>
                <a:t>แล้วเสร็จตามสัญญา</a:t>
              </a:r>
              <a:r>
                <a:rPr lang="th-TH" altLang="th-TH" sz="3200" b="1">
                  <a:latin typeface="Quark" pitchFamily="50" charset="0"/>
                </a:rPr>
                <a:t>ที่ได้มีการ</a:t>
              </a:r>
              <a:r>
                <a:rPr lang="th-TH" altLang="th-TH" sz="3200" b="1" u="sng">
                  <a:solidFill>
                    <a:srgbClr val="8E4221"/>
                  </a:solidFill>
                  <a:latin typeface="Quark" pitchFamily="50" charset="0"/>
                </a:rPr>
                <a:t>ส่งมอบ</a:t>
              </a:r>
              <a:r>
                <a:rPr lang="th-TH" altLang="th-TH" sz="3200" b="1">
                  <a:latin typeface="Quark" pitchFamily="50" charset="0"/>
                </a:rPr>
                <a:t>งานและ</a:t>
              </a:r>
              <a:r>
                <a:rPr lang="th-TH" altLang="th-TH" sz="3200" b="1">
                  <a:solidFill>
                    <a:srgbClr val="8E4221"/>
                  </a:solidFill>
                  <a:latin typeface="Quark" pitchFamily="50" charset="0"/>
                </a:rPr>
                <a:t>ตรวจรับเรียบร้อย</a:t>
              </a:r>
              <a:r>
                <a:rPr lang="th-TH" altLang="th-TH" sz="3200" b="1">
                  <a:latin typeface="Quark" pitchFamily="50" charset="0"/>
                </a:rPr>
                <a:t>แล้ว</a:t>
              </a:r>
              <a:endParaRPr lang="th-TH" altLang="th-TH" sz="3200" b="1">
                <a:solidFill>
                  <a:srgbClr val="0000FF"/>
                </a:solidFill>
                <a:latin typeface="Quark" pitchFamily="50" charset="0"/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961063" y="1312863"/>
            <a:ext cx="3352800" cy="5624512"/>
            <a:chOff x="5961751" y="1204790"/>
            <a:chExt cx="3351919" cy="5625549"/>
          </a:xfrm>
        </p:grpSpPr>
        <p:pic>
          <p:nvPicPr>
            <p:cNvPr id="3482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350">
              <a:off x="5961751" y="1204790"/>
              <a:ext cx="3351919" cy="562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Box 10"/>
            <p:cNvSpPr txBox="1">
              <a:spLocks noChangeArrowheads="1"/>
            </p:cNvSpPr>
            <p:nvPr/>
          </p:nvSpPr>
          <p:spPr bwMode="auto">
            <a:xfrm>
              <a:off x="6369153" y="1772746"/>
              <a:ext cx="2673470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altLang="th-TH" sz="3200" b="1">
                  <a:latin typeface="Quark" pitchFamily="50" charset="0"/>
                </a:rPr>
                <a:t>ต้องเป็นผลงานที่กระทำสัญญากับส่วนราชการ รัฐวิสาหกิจ หรือเอกชน ซึ่งเป็น</a:t>
              </a:r>
              <a:br>
                <a:rPr lang="th-TH" altLang="th-TH" sz="3200" b="1">
                  <a:latin typeface="Quark" pitchFamily="50" charset="0"/>
                </a:rPr>
              </a:br>
              <a:r>
                <a:rPr lang="th-TH" altLang="th-TH" sz="3200" b="1">
                  <a:latin typeface="Quark" pitchFamily="50" charset="0"/>
                </a:rPr>
                <a:t>ผู้ว่าจ้างโดยตรง</a:t>
              </a:r>
              <a:r>
                <a:rPr lang="th-TH" altLang="th-TH" sz="3200" b="1">
                  <a:solidFill>
                    <a:srgbClr val="CC0000"/>
                  </a:solidFill>
                  <a:latin typeface="Quark" pitchFamily="50" charset="0"/>
                </a:rPr>
                <a:t> ไม่ใช่ผลงานอันเกิดจากการรับจ้างช่วง</a:t>
              </a:r>
            </a:p>
          </p:txBody>
        </p:sp>
      </p:grpSp>
      <p:sp>
        <p:nvSpPr>
          <p:cNvPr id="3482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5333153E-C6BB-44A8-9E3A-8887EA44C98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204148">
            <a:off x="1328802" y="402856"/>
            <a:ext cx="7678879" cy="9524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th-TH" sz="5400" b="1" smtClean="0">
                <a:solidFill>
                  <a:schemeClr val="bg1"/>
                </a:solidFill>
                <a:latin typeface="Quark" panose="02000000000000000000" pitchFamily="50" charset="0"/>
              </a:rPr>
              <a:t>การกำหนดผลงานซื้อ/จ้างทั่วไป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940300" cy="5526087"/>
            <a:chOff x="2274462" y="1125800"/>
            <a:chExt cx="4940051" cy="5525908"/>
          </a:xfrm>
        </p:grpSpPr>
        <p:pic>
          <p:nvPicPr>
            <p:cNvPr id="35848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9772">
              <a:off x="2274462" y="1125800"/>
              <a:ext cx="4940051" cy="552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Rectangle 1"/>
            <p:cNvSpPr>
              <a:spLocks noChangeArrowheads="1"/>
            </p:cNvSpPr>
            <p:nvPr/>
          </p:nvSpPr>
          <p:spPr bwMode="auto">
            <a:xfrm rot="300305">
              <a:off x="2643474" y="2254743"/>
              <a:ext cx="4205294" cy="392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anchor="ctr">
              <a:spAutoFit/>
            </a:bodyPr>
            <a:lstStyle/>
            <a:p>
              <a:pPr marL="1588" indent="-1588" algn="thaiDist"/>
              <a:r>
                <a:rPr lang="th-TH" altLang="th-TH" sz="4000" b="1">
                  <a:solidFill>
                    <a:srgbClr val="0070C0"/>
                  </a:solidFill>
                  <a:latin typeface="Quark" pitchFamily="50" charset="0"/>
                </a:rPr>
                <a:t>ไม่มีหลักเกณฑ์</a:t>
              </a:r>
              <a:r>
                <a:rPr lang="th-TH" altLang="th-TH" sz="3200" b="1">
                  <a:latin typeface="Quark" pitchFamily="50" charset="0"/>
                </a:rPr>
                <a:t>เรื่องการกำหนดผลงานแต่</a:t>
              </a:r>
              <a:r>
                <a:rPr lang="th-TH" altLang="th-TH" sz="4000" b="1">
                  <a:solidFill>
                    <a:srgbClr val="0070C0"/>
                  </a:solidFill>
                  <a:latin typeface="Quark" pitchFamily="50" charset="0"/>
                </a:rPr>
                <a:t>หากจำเป็น</a:t>
              </a:r>
              <a:r>
                <a:rPr lang="th-TH" altLang="th-TH" sz="3200" b="1">
                  <a:latin typeface="Quark" pitchFamily="50" charset="0"/>
                </a:rPr>
                <a:t>ต้องกำหนด ก็</a:t>
              </a:r>
              <a:r>
                <a:rPr lang="th-TH" altLang="th-TH" sz="3600" b="1">
                  <a:solidFill>
                    <a:srgbClr val="0070C0"/>
                  </a:solidFill>
                  <a:latin typeface="Quark" pitchFamily="50" charset="0"/>
                </a:rPr>
                <a:t>เป็นดุลยพินิจ</a:t>
              </a:r>
              <a:r>
                <a:rPr lang="th-TH" altLang="th-TH" sz="3200" b="1">
                  <a:latin typeface="Quark" pitchFamily="50" charset="0"/>
                </a:rPr>
                <a:t>ของส่วนราชการที่จะ</a:t>
              </a:r>
              <a:r>
                <a:rPr lang="th-TH" altLang="th-TH" sz="3600" b="1">
                  <a:solidFill>
                    <a:srgbClr val="0070C0"/>
                  </a:solidFill>
                  <a:latin typeface="Quark" pitchFamily="50" charset="0"/>
                </a:rPr>
                <a:t>อนุโลม</a:t>
              </a:r>
              <a:r>
                <a:rPr lang="th-TH" altLang="th-TH" sz="3200" b="1">
                  <a:latin typeface="Quark" pitchFamily="50" charset="0"/>
                </a:rPr>
                <a:t>นำหลักเกณฑ์ของงานก่อสร้างมาใช้ได้</a:t>
              </a:r>
              <a:r>
                <a:rPr lang="th-TH" altLang="th-TH" b="1">
                  <a:solidFill>
                    <a:srgbClr val="0000FF"/>
                  </a:solidFill>
                  <a:latin typeface="Quark" pitchFamily="50" charset="0"/>
                </a:rPr>
                <a:t>  (กำหนดได้ไม่เกินร้อยละ 50 ของวงเงินงบประมาณ)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5494" y="6354857"/>
            <a:ext cx="877368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(แนววินิจฉัย </a:t>
            </a:r>
            <a:r>
              <a:rPr lang="th-TH" sz="24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กวพ</a:t>
            </a: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.  หนังสือที่ </a:t>
            </a:r>
            <a:r>
              <a:rPr lang="th-TH" sz="24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นร</a:t>
            </a: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 (</a:t>
            </a:r>
            <a:r>
              <a:rPr lang="th-TH" sz="24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กวพ</a:t>
            </a: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) </a:t>
            </a:r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0408.4/1999 </a:t>
            </a:r>
            <a:r>
              <a:rPr lang="th-TH" sz="24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ลว</a:t>
            </a: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. </a:t>
            </a:r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14 </a:t>
            </a: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สิงหาคม </a:t>
            </a:r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2550</a:t>
            </a:r>
            <a:r>
              <a: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  <a:sym typeface="Wingdings" panose="05000000000000000000" pitchFamily="2" charset="2"/>
              </a:rPr>
              <a:t>)</a:t>
            </a:r>
            <a:endParaRPr lang="th-TH" sz="2400" b="1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358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09295B96-F854-4F56-98E7-7B9161395CC5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204148">
            <a:off x="1328802" y="402856"/>
            <a:ext cx="7678879" cy="9524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th-TH" sz="5400" b="1" smtClean="0">
                <a:solidFill>
                  <a:schemeClr val="bg1"/>
                </a:solidFill>
                <a:latin typeface="Quark" panose="02000000000000000000" pitchFamily="50" charset="0"/>
              </a:rPr>
              <a:t>การกำหนดทุนจดทะเบียน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44563" y="1287463"/>
            <a:ext cx="3394075" cy="4837112"/>
            <a:chOff x="944236" y="1287787"/>
            <a:chExt cx="3394771" cy="4836038"/>
          </a:xfrm>
        </p:grpSpPr>
        <p:pic>
          <p:nvPicPr>
            <p:cNvPr id="36877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236" y="1287787"/>
              <a:ext cx="3394771" cy="483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Rectangle 1"/>
            <p:cNvSpPr>
              <a:spLocks noChangeArrowheads="1"/>
            </p:cNvSpPr>
            <p:nvPr/>
          </p:nvSpPr>
          <p:spPr bwMode="auto">
            <a:xfrm>
              <a:off x="1182657" y="3074009"/>
              <a:ext cx="2944906" cy="149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anchor="ctr">
              <a:spAutoFit/>
            </a:bodyPr>
            <a:lstStyle/>
            <a:p>
              <a:pPr marL="1588" indent="-1588" algn="thaiDist"/>
              <a:r>
                <a:rPr lang="th-TH" altLang="th-TH" sz="4000" b="1">
                  <a:solidFill>
                    <a:srgbClr val="0070C0"/>
                  </a:solidFill>
                  <a:latin typeface="Quark" pitchFamily="50" charset="0"/>
                </a:rPr>
                <a:t>ทุนจดทะเบียน</a:t>
              </a:r>
            </a:p>
            <a:p>
              <a:pPr marL="1588" indent="-1588" algn="ctr"/>
              <a:r>
                <a:rPr lang="th-TH" altLang="th-TH" sz="5400" b="1">
                  <a:solidFill>
                    <a:srgbClr val="FF0000"/>
                  </a:solidFill>
                  <a:latin typeface="Quark" pitchFamily="50" charset="0"/>
                </a:rPr>
                <a:t>กำหนดไม่ได้</a:t>
              </a:r>
              <a:endParaRPr lang="th-TH" altLang="th-TH" sz="4000" b="1">
                <a:solidFill>
                  <a:srgbClr val="FF0000"/>
                </a:solidFill>
                <a:latin typeface="Quark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00893" y="5151870"/>
              <a:ext cx="242667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0070C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(แนววินิจฉัย </a:t>
              </a:r>
              <a:r>
                <a:rPr lang="th-TH" sz="2400" b="1" dirty="0" err="1">
                  <a:solidFill>
                    <a:srgbClr val="0070C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กวพ</a:t>
              </a:r>
              <a:r>
                <a:rPr lang="th-TH" sz="2400" b="1" dirty="0">
                  <a:solidFill>
                    <a:srgbClr val="0070C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Quark" panose="02000000000000000000" pitchFamily="50" charset="0"/>
                  <a:sym typeface="Wingdings" panose="05000000000000000000" pitchFamily="2" charset="2"/>
                </a:rPr>
                <a:t>.)</a:t>
              </a:r>
              <a:endParaRPr lang="th-TH" sz="24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Quark" panose="02000000000000000000" pitchFamily="50" charset="0"/>
                <a:cs typeface="Quark" panose="02000000000000000000" pitchFamily="50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363071" y="2897406"/>
            <a:ext cx="2525051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7888" y="1989138"/>
            <a:ext cx="43259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b="1">
                <a:latin typeface="AngsanaUPC" pitchFamily="18" charset="-34"/>
                <a:cs typeface="AngsanaUPC" pitchFamily="18" charset="-34"/>
              </a:rPr>
              <a:t>เช่น ผู้เสนอราคาจะต้องมีเงินทุนจดทะเบียนที่ชำระแล้ว</a:t>
            </a:r>
            <a:r>
              <a:rPr lang="en-US" altLang="th-TH" b="1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ชำระเต็มมูลค่าหุ้น</a:t>
            </a:r>
            <a:r>
              <a:rPr lang="en-US" altLang="th-TH" b="1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ไม่น้อยกว่า</a:t>
            </a:r>
            <a:r>
              <a:rPr lang="en-US" altLang="th-TH" b="1">
                <a:latin typeface="AngsanaUPC" pitchFamily="18" charset="-34"/>
                <a:cs typeface="AngsanaUPC" pitchFamily="18" charset="-34"/>
              </a:rPr>
              <a:t> 10 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ล้านบาท </a:t>
            </a:r>
            <a:endParaRPr lang="en-US" altLang="th-TH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9950" y="3705225"/>
            <a:ext cx="4341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b="1" u="sng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แนววินิจฉัย กวพ.</a:t>
            </a:r>
            <a:endParaRPr lang="en-US" altLang="th-TH" b="1" u="sng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en-US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“</a:t>
            </a:r>
            <a:r>
              <a:rPr lang="th-TH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ผู้เสนอราคาจะต้องมีเงินทุนจดทะเบียนที่ชำระแล้ว</a:t>
            </a:r>
            <a:r>
              <a:rPr lang="en-US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ชำระเต็มมูลค่าหุ้น</a:t>
            </a:r>
            <a:r>
              <a:rPr lang="en-US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ไม่น้อยกว่า</a:t>
            </a:r>
            <a:r>
              <a:rPr lang="en-US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10 </a:t>
            </a:r>
            <a:r>
              <a:rPr lang="th-TH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ล้านบาท” </a:t>
            </a:r>
            <a:br>
              <a:rPr lang="th-TH" altLang="th-TH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ไม่สามารถกำหนดได้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(นร</a:t>
            </a:r>
            <a:r>
              <a:rPr lang="en-US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กวพ</a:t>
            </a:r>
            <a:r>
              <a:rPr lang="en-US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) 1305/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ว</a:t>
            </a:r>
            <a:r>
              <a:rPr lang="en-US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7914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ลงวันที่</a:t>
            </a:r>
            <a:r>
              <a:rPr lang="en-US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22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กันยายน</a:t>
            </a:r>
            <a:r>
              <a:rPr lang="en-US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2543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sp>
        <p:nvSpPr>
          <p:cNvPr id="9" name="Down Arrow 8"/>
          <p:cNvSpPr/>
          <p:nvPr/>
        </p:nvSpPr>
        <p:spPr>
          <a:xfrm>
            <a:off x="6385157" y="3356042"/>
            <a:ext cx="597869" cy="33134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87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2773D3B8-6701-4127-86E0-3B391FACE971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29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6BCF13EA-35A8-45D9-89E9-ECAABE8E7268}" type="slidenum">
              <a:rPr lang="th-TH" altLang="th-TH" sz="2000">
                <a:solidFill>
                  <a:schemeClr val="bg1"/>
                </a:solidFill>
                <a:latin typeface="AngsanaUPC" pitchFamily="18" charset="-34"/>
              </a:rPr>
              <a:pPr/>
              <a:t>3</a:t>
            </a:fld>
            <a:endParaRPr lang="th-TH" altLang="th-TH" sz="2000">
              <a:solidFill>
                <a:schemeClr val="bg1"/>
              </a:solidFill>
              <a:latin typeface="AngsanaUPC" pitchFamily="18" charset="-34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90488" y="368300"/>
            <a:ext cx="8840787" cy="1401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การจัดซื้อจัดจ้างและการบริหารพัสดุ</a:t>
            </a:r>
            <a:b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แบ่งออกเป็น 5 ระยะ คือ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126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976438"/>
            <a:ext cx="2035176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35138" y="1976438"/>
            <a:ext cx="2036762" cy="3911600"/>
            <a:chOff x="1735138" y="1977074"/>
            <a:chExt cx="2036762" cy="3911223"/>
          </a:xfrm>
        </p:grpSpPr>
        <p:pic>
          <p:nvPicPr>
            <p:cNvPr id="10261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1977074"/>
              <a:ext cx="2036762" cy="234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17025" y="4318637"/>
              <a:ext cx="1765512" cy="15696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แบบรูป รายการละเอียด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แผนจัดซื้อจัดจ้าง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ราคากลาง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รายละเอียดคุณลักษณะเฉพาะพัสดุ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เอกสารการจัดซื้อจัดจ้าง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92500" y="1976438"/>
            <a:ext cx="2036763" cy="3881437"/>
            <a:chOff x="3492500" y="1977074"/>
            <a:chExt cx="2036763" cy="3880446"/>
          </a:xfrm>
        </p:grpSpPr>
        <p:pic>
          <p:nvPicPr>
            <p:cNvPr id="10257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1977074"/>
              <a:ext cx="2036763" cy="234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64424" y="4318637"/>
              <a:ext cx="1591788" cy="15388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วิธีการจัดหา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เจ้าหน้าที่พัสดุ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คณะกรรมการจัดซื้อจัดจ้าง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ผู้มีอำนาจ </a:t>
              </a:r>
              <a:r>
                <a:rPr lang="th-TH" sz="1400" b="1" dirty="0">
                  <a:latin typeface="TH SarabunPSK" panose="020B0500040200020003" pitchFamily="34" charset="-34"/>
                  <a:cs typeface="+mj-cs"/>
                </a:rPr>
                <a:t>(ดำเนินการ/สั่งซื้อสั่งจ้าง)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56213" y="1976438"/>
            <a:ext cx="2030412" cy="3881437"/>
            <a:chOff x="5256213" y="1977074"/>
            <a:chExt cx="2030412" cy="3880446"/>
          </a:xfrm>
        </p:grpSpPr>
        <p:pic>
          <p:nvPicPr>
            <p:cNvPr id="10253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1977074"/>
              <a:ext cx="2030412" cy="234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38099" y="4287860"/>
              <a:ext cx="1675476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เจ้าหน้าที่พัสดุ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คณะกรรมการรับพัสดุ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คณะกรรมการตรวจการจ้าง</a:t>
              </a:r>
              <a:r>
                <a:rPr lang="en-US" sz="1600" b="1" dirty="0">
                  <a:latin typeface="TH SarabunPSK" panose="020B0500040200020003" pitchFamily="34" charset="-34"/>
                  <a:cs typeface="+mj-cs"/>
                </a:rPr>
                <a:t>/</a:t>
              </a: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ผู้ควบคุมงาน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หน่วยงานการเงิน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หน่วยงานทดสอบวัสดุ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13575" y="1976438"/>
            <a:ext cx="2035175" cy="3911600"/>
            <a:chOff x="7013575" y="1977074"/>
            <a:chExt cx="2035175" cy="3911223"/>
          </a:xfrm>
        </p:grpSpPr>
        <p:pic>
          <p:nvPicPr>
            <p:cNvPr id="10249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575" y="1977074"/>
              <a:ext cx="2035175" cy="234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95462" y="4318637"/>
              <a:ext cx="1748288" cy="1569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วัสดุ/ครุภัณฑ์/ที่ดินสิ่งก่อสร้าง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การรับ</a:t>
              </a:r>
              <a:r>
                <a:rPr lang="en-US" sz="1600" b="1" dirty="0">
                  <a:latin typeface="TH SarabunPSK" panose="020B0500040200020003" pitchFamily="34" charset="-34"/>
                  <a:cs typeface="+mj-cs"/>
                </a:rPr>
                <a:t>-</a:t>
              </a: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เบิกจ่าย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การตรวจสอบพัสดุประจำปี</a:t>
              </a:r>
            </a:p>
            <a:p>
              <a:pPr marL="174625" indent="-174625">
                <a:buFont typeface="Wingdings" panose="05000000000000000000" pitchFamily="2" charset="2"/>
                <a:buChar char="§"/>
                <a:defRPr/>
              </a:pPr>
              <a:r>
                <a:rPr lang="th-TH" sz="1600" b="1" dirty="0">
                  <a:latin typeface="TH SarabunPSK" panose="020B0500040200020003" pitchFamily="34" charset="-34"/>
                  <a:cs typeface="+mj-cs"/>
                </a:rPr>
                <a:t>การจำหน่ายพัสดุ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E2299086-611C-481F-AB2F-F62FDD9A099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59" y="255494"/>
            <a:ext cx="831028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คุณสมบัติผู้เสนอราคา  “กิจการร่วมค้า”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859" y="1088807"/>
            <a:ext cx="8310282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หลักการตามหนังสือที่  </a:t>
            </a:r>
            <a:r>
              <a:rPr lang="th-TH" sz="3600" b="1" dirty="0" err="1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นร</a:t>
            </a: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th-TH" sz="3600" b="1" dirty="0" err="1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กวพ</a:t>
            </a: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1305/ว 2457 </a:t>
            </a:r>
            <a:r>
              <a:rPr lang="th-TH" sz="3600" b="1" dirty="0" err="1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ลว</a:t>
            </a:r>
            <a:r>
              <a:rPr lang="th-TH" sz="3600" b="1" dirty="0">
                <a:solidFill>
                  <a:srgbClr val="2B166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16 มี.ค.43</a:t>
            </a:r>
            <a:endParaRPr lang="th-TH" sz="4000" b="1" dirty="0">
              <a:solidFill>
                <a:srgbClr val="2B166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4838" y="1735138"/>
            <a:ext cx="29987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174625" indent="2825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Clr>
                <a:srgbClr val="C00000"/>
              </a:buClr>
            </a:pPr>
            <a:r>
              <a:rPr lang="th-TH" altLang="th-TH" sz="3200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จดทะเบียน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คุณสมบัติครบถ้วนตามเงื่อนไข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คุณสมบัติด้านผลงานก่อสร้าง..... ใช้ผลงานของผู้เข้าร่วมค้าได้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98900" y="1735138"/>
            <a:ext cx="5035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444500" indent="-2698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444500" indent="26828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Clr>
                <a:srgbClr val="C00000"/>
              </a:buClr>
            </a:pPr>
            <a:r>
              <a:rPr lang="th-TH" altLang="th-TH" sz="3200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ไม่จดทะเบียน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คุณสมบัติทุกรายต้องครบถ้วนตามเงื่อนไข </a:t>
            </a:r>
          </a:p>
          <a:p>
            <a:pPr lvl="1">
              <a:buClr>
                <a:srgbClr val="C00000"/>
              </a:buClr>
              <a:buFont typeface="Courier New" pitchFamily="49" charset="0"/>
              <a:buChar char="o"/>
            </a:pPr>
            <a:r>
              <a:rPr lang="th-TH" altLang="th-TH" sz="32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ข้อยกเว้น</a:t>
            </a:r>
          </a:p>
          <a:p>
            <a:pPr lvl="2">
              <a:buClr>
                <a:srgbClr val="C00000"/>
              </a:buClr>
              <a:buFont typeface="Arial" pitchFamily="34" charset="0"/>
              <a:buChar char="•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ตกลงเป็นลายลักษณ์อักษร </a:t>
            </a:r>
          </a:p>
          <a:p>
            <a:pPr lvl="2">
              <a:buClr>
                <a:srgbClr val="C00000"/>
              </a:buClr>
              <a:buFont typeface="Arial" pitchFamily="34" charset="0"/>
              <a:buChar char="•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ให้ใครเป็นผู้รับผิดชอบหลักในการเข้าเสนอราคาและแสดงหลักฐานพร้อมซองข้อเสนอราคา/ของข้อเสนอทางเทคนิค </a:t>
            </a:r>
          </a:p>
          <a:p>
            <a:pPr lvl="2">
              <a:buClr>
                <a:srgbClr val="C00000"/>
              </a:buClr>
              <a:buFont typeface="Arial" pitchFamily="34" charset="0"/>
              <a:buChar char="•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ใช้ผลงานของผู้เข้าร่วมค้าหลักได้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0A225204-B1A5-44B5-A71B-82DFF1E8F821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201" y="237582"/>
            <a:ext cx="62472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ข้อปัญหา..ผลงานร่วมค้า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1825" y="1385888"/>
            <a:ext cx="3633788" cy="4213225"/>
            <a:chOff x="632069" y="1386390"/>
            <a:chExt cx="3633779" cy="4212555"/>
          </a:xfrm>
        </p:grpSpPr>
        <p:pic>
          <p:nvPicPr>
            <p:cNvPr id="38921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69" y="1386390"/>
              <a:ext cx="3633779" cy="421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72999" y="2256190"/>
              <a:ext cx="3051887" cy="29238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buClr>
                  <a:schemeClr val="tx2"/>
                </a:buClr>
                <a:buSzPct val="96000"/>
                <a:defRPr/>
              </a:pPr>
              <a:r>
                <a:rPr lang="th-TH" sz="4000" b="1" dirty="0">
                  <a:ln/>
                  <a:solidFill>
                    <a:srgbClr val="C0000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ต้องระบุ</a:t>
              </a:r>
              <a:r>
                <a:rPr lang="th-TH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ในประกาศเชิญชวนหรือเอกสารประกวดราคาผู้เข้าเสนอราคาทราบล่วงหน้า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91100" y="1385888"/>
            <a:ext cx="3576638" cy="4114800"/>
            <a:chOff x="4990470" y="1386390"/>
            <a:chExt cx="3576755" cy="4114081"/>
          </a:xfrm>
        </p:grpSpPr>
        <p:pic>
          <p:nvPicPr>
            <p:cNvPr id="38919" name="Picture 2" descr="D:\002-CD-ART\0-รวมpng\thumbtack_note_red_pi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470" y="1386390"/>
              <a:ext cx="3576755" cy="411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231400" y="2256190"/>
              <a:ext cx="3124809" cy="23698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buClr>
                  <a:schemeClr val="tx2"/>
                </a:buClr>
                <a:buSzPct val="96000"/>
                <a:defRPr/>
              </a:pPr>
              <a:r>
                <a:rPr lang="th-TH" sz="4000" b="1" dirty="0">
                  <a:ln/>
                  <a:solidFill>
                    <a:srgbClr val="C0000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หากไม่ระบุ </a:t>
              </a:r>
              <a:r>
                <a:rPr lang="th-TH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จะนำหลักเกณฑ์ </a:t>
              </a:r>
              <a:r>
                <a:rPr lang="th-TH" sz="3600" b="1" dirty="0" err="1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กวพ</a:t>
              </a:r>
              <a:r>
                <a:rPr lang="th-TH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. </a:t>
              </a:r>
              <a:br>
                <a:rPr lang="th-TH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</a:br>
              <a:r>
                <a:rPr lang="th-TH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(ว </a:t>
              </a:r>
              <a:r>
                <a:rPr lang="en-US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2457</a:t>
              </a:r>
              <a:r>
                <a:rPr lang="th-TH" sz="3600" b="1" dirty="0">
                  <a:ln/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) มาพิจารณาไม่ได้</a:t>
              </a:r>
              <a:endParaRPr lang="en-US" sz="3600" b="1" dirty="0">
                <a:ln/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9738" y="5675313"/>
            <a:ext cx="602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b="1">
                <a:latin typeface="AngsanaUPC" pitchFamily="18" charset="-34"/>
                <a:cs typeface="AngsanaUPC" pitchFamily="18" charset="-34"/>
              </a:rPr>
              <a:t>คำพิพากษาศาลปกครองสูงสุดที่ อ. </a:t>
            </a:r>
            <a:r>
              <a:rPr lang="en-US" altLang="th-TH" b="1">
                <a:latin typeface="AngsanaUPC" pitchFamily="18" charset="-34"/>
                <a:cs typeface="AngsanaUPC" pitchFamily="18" charset="-34"/>
              </a:rPr>
              <a:t>530/2554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31C011D6-56B9-43F4-BD47-5DB9544FB2E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122" y="170347"/>
            <a:ext cx="759214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การพิจารณาคุณสมบัติกิจการร่วมค้า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1813" y="1255713"/>
            <a:ext cx="466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บริษัท ก. และ บริษัท ข  ทำสัญญาร่วมค้า กข และซื้อเอกสารในนามกิจการร่วมค้า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  <a:sym typeface="Wingdings" pitchFamily="2" charset="2"/>
              </a:rPr>
              <a:t></a:t>
            </a:r>
            <a:endParaRPr lang="th-TH" altLang="th-TH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25" y="1256391"/>
            <a:ext cx="3915871" cy="4585871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66700" indent="-266700">
              <a:defRPr/>
            </a:pPr>
            <a:r>
              <a:rPr lang="th-TH" sz="3200" b="1" u="sng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หลักการ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  </a:t>
            </a:r>
          </a:p>
          <a:p>
            <a:pPr marL="266700" indent="-266700">
              <a:defRPr/>
            </a:pPr>
            <a:r>
              <a:rPr lang="en-US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1.</a:t>
            </a:r>
            <a: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ก่อนการซื้อเอกสาร </a:t>
            </a:r>
            <a:r>
              <a:rPr lang="en-US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ทำสัญญาข้อตกลงร่วมค้า และซื้อเอกสารประกวดราคาในนามกิจการร่วมค้า</a:t>
            </a:r>
            <a:endParaRPr lang="en-US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 marL="266700" indent="-266700">
              <a:defRPr/>
            </a:pPr>
            <a:r>
              <a:rPr lang="en-US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ก่อนการยื่นซอง </a:t>
            </a:r>
            <a:r>
              <a:rPr lang="en-US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32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ต้องปรากฏว่า ผู้ร่วมค้าทุกรายซื้อเอกสารประกวดราคา และทำสัญญาร่วมค้าภายหลังการซื้อเอกสาร  และยื่นซองในนามกิจการร่วมค้า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1813" y="2493963"/>
            <a:ext cx="4660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บริษัท ก.  และ บริษัท ข ซื้อเอกสารฯ  ตกลงร่วมกันทำสัญญาร่วมค้า กข.  ยื่นซองเอกสารประกวดราคาในนามกิจการร่วมค้า กข.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  <a:sym typeface="Wingdings" pitchFamily="2" charset="2"/>
              </a:rPr>
              <a:t></a:t>
            </a:r>
            <a:endParaRPr lang="th-TH" altLang="th-TH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1813" y="4210050"/>
            <a:ext cx="4660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บริษัท ก. ซื้อเอกสารฯ แต่บริษัท ข ไม่ได้ซื้อเอกสาร ทำสัญญาร่วมค้า กข.  ยื่นซองเอกสารประกวดราคาในนามกิจการร่วมค้า กข. กรณีนี้ถือว่าขาดคุณสมบัติ เนื่องจาก บริษัท ข. ไม่ปรากฏรายชื่อซื้อเอกสาร 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  <a:sym typeface="Wingdings" pitchFamily="2" charset="2"/>
              </a:rPr>
              <a:t></a:t>
            </a:r>
            <a:endParaRPr lang="th-TH" altLang="th-TH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595612F3-86BB-4026-8FFF-76BBD18DA15E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417513" y="201613"/>
            <a:ext cx="8281987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/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ผู้ประสงค์จะเสนอราคาในนามกิจการร่วมค้า จะต้องมีคุณสมบัติดังนี้</a:t>
            </a:r>
          </a:p>
          <a:p>
            <a:pPr algn="thaiDist"/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altLang="th-TH" sz="3000" b="1">
                <a:latin typeface="AngsanaUPC" pitchFamily="18" charset="-34"/>
                <a:cs typeface="AngsanaUPC" pitchFamily="18" charset="-34"/>
              </a:rPr>
              <a:t>1.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3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กรณีที่กิจการร่วมค้าได้จดทะเบียนนิติบุคคลใหม่ 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กิจการร่วมค้าที่จดทะเบียนเป็นนิติบุคคล จะต้องมีคุณสมบัติครบถ้วนตามเงื่อนไขที่กำหนดไว้ในเอกสารประกวดราคาฯ สำหรับคุณสมบัติด้านผลงานร่วมค้า กิจการร่วมค้าดังกล่าวสามารถนำผลงานก่อสร้างของผู้ร่วมค้ามาใช้แสดงเป็นผลงานก่อสร้างของกิจการร่วมค้าได้</a:t>
            </a:r>
          </a:p>
          <a:p>
            <a:pPr algn="thaiDist"/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altLang="th-TH" sz="3000" b="1">
                <a:latin typeface="AngsanaUPC" pitchFamily="18" charset="-34"/>
                <a:cs typeface="AngsanaUPC" pitchFamily="18" charset="-34"/>
              </a:rPr>
              <a:t>2.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3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กรณีที่กิจการร่วมค้าไม่ได้จดทะเบียนเป็นนิติบุคคลใหม่  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นิติบุคคลแต่ละนิติบุคคลที่เข้าร่วมค้าทุกราย จะต้องมีคุณสมบัติครบถ้วนตามเงื่อนไขที่กำหนดไว้ในเอกสารประกวดราคา </a:t>
            </a:r>
            <a:r>
              <a:rPr lang="th-TH" altLang="th-TH" sz="3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เว้นแต่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ในกรณีที่กิจการร่วมค้าได้</a:t>
            </a:r>
            <a:r>
              <a:rPr lang="th-TH" altLang="th-TH" sz="3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มีข้อตกลง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ระหว่างผู้เข้าร่วมค้าเป็นลายลักษณ์อักษร </a:t>
            </a:r>
            <a:r>
              <a:rPr lang="th-TH" altLang="th-TH" sz="3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กำหนดให้ผู้ร่วมค้ารายใดรายหนึ่งเป็นผู้รับผิดชอบหลัก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ในการเสนอราคาและแสดงหลักฐานดังกล่าวมาพร้อมการยื่นซองประกวดราคา กิจการร่วมค้านั้น </a:t>
            </a:r>
            <a:r>
              <a:rPr lang="th-TH" altLang="th-TH" sz="30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สามารถใช้ผลงานก่อสร้างของผู้ร่วมค้าหลักรายเดียว</a:t>
            </a:r>
            <a:r>
              <a:rPr lang="th-TH" altLang="th-TH" sz="3000" b="1">
                <a:latin typeface="AngsanaUPC" pitchFamily="18" charset="-34"/>
                <a:cs typeface="AngsanaUPC" pitchFamily="18" charset="-34"/>
              </a:rPr>
              <a:t> เป็นผลงานก่อสร้างของกิจการร่วมค้าที่ยื่นเสนอราคาได้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34FC5367-C251-4A56-9FA1-D6392202227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หลักฐานการยื่นข้อเสนอ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1990" name="TextBox 3"/>
          <p:cNvSpPr txBox="1">
            <a:spLocks noChangeArrowheads="1"/>
          </p:cNvSpPr>
          <p:nvPr/>
        </p:nvSpPr>
        <p:spPr bwMode="auto">
          <a:xfrm>
            <a:off x="1697038" y="2667000"/>
            <a:ext cx="5230812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4000" b="1">
                <a:latin typeface="AngsanaUPC" pitchFamily="18" charset="-34"/>
                <a:cs typeface="AngsanaUPC" pitchFamily="18" charset="-34"/>
              </a:rPr>
              <a:t>เอกสารหลักฐานส่วนที่ </a:t>
            </a:r>
            <a:r>
              <a:rPr lang="en-US" altLang="th-TH" sz="4000" b="1">
                <a:latin typeface="AngsanaUPC" pitchFamily="18" charset="-34"/>
                <a:cs typeface="AngsanaUPC" pitchFamily="18" charset="-34"/>
              </a:rPr>
              <a:t>1</a:t>
            </a:r>
          </a:p>
        </p:txBody>
      </p:sp>
      <p:sp>
        <p:nvSpPr>
          <p:cNvPr id="41991" name="TextBox 5"/>
          <p:cNvSpPr txBox="1">
            <a:spLocks noChangeArrowheads="1"/>
          </p:cNvSpPr>
          <p:nvPr/>
        </p:nvSpPr>
        <p:spPr bwMode="auto">
          <a:xfrm>
            <a:off x="847725" y="1533525"/>
            <a:ext cx="756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ผู้ประสงค์จะเสนอราคาจะต้องเสนอเอกสารหลักฐาน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96384" y="4219801"/>
            <a:ext cx="5230813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63538" indent="-363538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th-TH" altLang="th-TH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เอกสารหลักฐานส่วนที่ </a:t>
            </a:r>
            <a:r>
              <a:rPr lang="en-US" altLang="th-TH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altLang="th-TH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DA629835-0E44-4C85-8E1B-23A4BDD45F1D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681038" y="1525588"/>
          <a:ext cx="7800975" cy="4481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63653"/>
                <a:gridCol w="1748170"/>
                <a:gridCol w="1489152"/>
              </a:tblGrid>
              <a:tr h="640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รายการเอกสาร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dirty="0" err="1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หส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ม./</a:t>
                      </a:r>
                      <a:r>
                        <a:rPr lang="th-TH" sz="2400" dirty="0" err="1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หจก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dirty="0" err="1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บจ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./</a:t>
                      </a:r>
                      <a:r>
                        <a:rPr lang="th-TH" sz="2400" dirty="0" err="1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บมจ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  <a:tr h="640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สำเนาหนังสือรับรองการจดทะเบียนนิติบุคคล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  <a:tr h="640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สำเนา</a:t>
                      </a:r>
                      <a:r>
                        <a:rPr lang="th-TH" sz="2400" b="1" dirty="0" err="1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หนังสือบริคณฑ์</a:t>
                      </a: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สนธิ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  <a:tr h="640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บัญชีรายชื่อกรรมการผู้จัดการ</a:t>
                      </a:r>
                      <a:r>
                        <a:rPr lang="en-US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/</a:t>
                      </a: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หุ้นส่วนผู้จัดการ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  <a:tr h="640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บัญชีผู้ถือหุ้นรายใหญ่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  <a:tr h="640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ผู้มีอำนาจควบคุม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  <a:tr h="640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สำเนาสัญญาของการเข้ากิจการร่วมค้า</a:t>
                      </a: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h-TH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30" marB="4573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3945" y="592948"/>
            <a:ext cx="787590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บัญชีเอกสารส่วนที่ </a:t>
            </a:r>
            <a:r>
              <a:rPr lang="en-US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th-TH" sz="4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6C57EDC0-D863-4E7B-BD46-FBB98C3F38BD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36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945" y="592948"/>
            <a:ext cx="787590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บัญชีเอกสารส่วนที่ </a:t>
            </a:r>
            <a:r>
              <a:rPr lang="en-US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th-TH" sz="4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654050" y="1670050"/>
          <a:ext cx="7875588" cy="463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88"/>
              </a:tblGrid>
              <a:tr h="51804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00206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งานจ้างก่อสร้าง</a:t>
                      </a:r>
                      <a:endParaRPr lang="th-TH" sz="2800" dirty="0">
                        <a:solidFill>
                          <a:srgbClr val="00206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1441" marR="91441" marT="45686" marB="45686"/>
                </a:tc>
              </a:tr>
              <a:tr h="4114281"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หนังสือแสดงเงื่อนไขการซื้อและการจ้างด้วยวิธีการทางอิเล็กทรอนิกส์ โดยต้องลงนาม พร้อมประทับตรา (ถ้ามี)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ังสือมอบอำนาจซึ่งปิดอากรแสตมป์ตามกฎหมายในกรณีที่ผู้เสนอราคามอบอำนาจให้บุคคลอื่นลงนามในใบเสนอราคาแทน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หลักประกันซอง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สำเนาหนังสือรับรองผลงานก่อสร้าง</a:t>
                      </a:r>
                      <a:r>
                        <a:rPr lang="th-TH" sz="24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พร้อมรับรองสำเนาถูกต้อง (กรณีกำหนดผลงาน)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บัญชีรายการก่อสร้าง  (หรือใบแจ้งปริมาณงาน)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แบบใบยื่นข้อเสนอการประกวดราคาจ้างด้วยวิธีประกวดราคาอิเล็กทรอนิกส์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kern="1200" baseline="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ระบบการจัดการความปลอดภัยในการทำงานก่อสร้าง (เข้าข่ายมติ </a:t>
                      </a:r>
                      <a:r>
                        <a:rPr lang="th-TH" sz="2400" b="1" kern="1200" baseline="0" dirty="0" err="1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ครม</a:t>
                      </a:r>
                      <a:r>
                        <a:rPr lang="th-TH" sz="2400" b="1" kern="1200" baseline="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 ว.84)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kern="1200" baseline="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............ฯลฯ..................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th-TH" sz="24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บัญชีเอกสารส่วนที่</a:t>
                      </a:r>
                      <a:r>
                        <a:rPr lang="th-TH" sz="24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1" marR="91441" marT="45686" marB="4568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28B1E44B-D8A9-4FBC-8B7B-320D778C4601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การเสนอราคา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806450" y="1533525"/>
            <a:ext cx="76025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เสนอราคา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ผู้เสนอราคาจะต้องกรอกปริมาณวัสดุ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กำหนดยืนราคา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กำหนดเวลาดำเนินการตามสัญญาที่จะจ้างให้แล้วเสร็จ ไม่เกิน....วัน นับถัดจากวันลงนามในสัญญาจ้าง หรือวันที่ได้รับหนังสือแจ้งให้เริ่มทำงาน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ราคาสูงสุด  (ราคาเริ่มต้นการเสนอราคา)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การเสนอลดราคาขั้นต่ำ  (</a:t>
            </a:r>
            <a:r>
              <a:rPr lang="en-US" altLang="th-TH" sz="3600" b="1">
                <a:latin typeface="AngsanaUPC" pitchFamily="18" charset="-34"/>
                <a:cs typeface="AngsanaUPC" pitchFamily="18" charset="-34"/>
              </a:rPr>
              <a:t>Minimum Bid</a:t>
            </a: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0FFBB446-C155-410E-95FC-ECB3D38E5CBC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หลักประกันซอง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798513" y="1304925"/>
            <a:ext cx="75612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820738" indent="-3635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กำหนดในอัตราร้อยละ </a:t>
            </a:r>
            <a:r>
              <a:rPr lang="en-US" altLang="th-TH" sz="3600" b="1"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 ของวงเงินงบประมาณ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ใช้หลักประกันอย่างหนึ่งอย่างใด 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เงินสด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เช็คที่ธนาคารสั่งจ่าย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หนังสือค้ำประกันอิเล็กทรอนิกส์ของธนาคารในประเทศ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หนังสือค้ำประกันของบริษัทเงินทุน หรือบริษัทเงินทุนหลักทรัพย์ฯ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พันธบัตรรัฐบาลไทย</a:t>
            </a:r>
            <a:endParaRPr lang="en-US" altLang="th-TH" sz="3600" b="1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6D7292D7-966D-42C7-AAE2-3A2E5E959DC1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39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หลักเกณฑ์และสิทธิในการพิจารณา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847725" y="1533525"/>
            <a:ext cx="75612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เกณฑ์การพิจารณาราคา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ราคารวม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ราคาต่อรายการ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ราคาต่อหน่วย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การพิจารณาคุณสมบัติ ตรวจสอบเอกสาร ของผู้เสนอราคา</a:t>
            </a:r>
            <a:endParaRPr lang="en-US" altLang="th-TH" sz="3600" b="1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657975" y="63388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2B22ACB-9696-4BD2-8F1B-56336DD24F5F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grpSp>
        <p:nvGrpSpPr>
          <p:cNvPr id="11267" name="กลุ่ม 27"/>
          <p:cNvGrpSpPr>
            <a:grpSpLocks/>
          </p:cNvGrpSpPr>
          <p:nvPr/>
        </p:nvGrpSpPr>
        <p:grpSpPr bwMode="auto">
          <a:xfrm>
            <a:off x="111125" y="93663"/>
            <a:ext cx="8929688" cy="6094412"/>
            <a:chOff x="119063" y="93158"/>
            <a:chExt cx="8929687" cy="6094917"/>
          </a:xfrm>
        </p:grpSpPr>
        <p:sp>
          <p:nvSpPr>
            <p:cNvPr id="3" name="TextBox 2"/>
            <p:cNvSpPr txBox="1"/>
            <p:nvPr/>
          </p:nvSpPr>
          <p:spPr>
            <a:xfrm>
              <a:off x="1898651" y="248746"/>
              <a:ext cx="7150099" cy="770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h-TH" sz="4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+mj-cs"/>
                </a:rPr>
                <a:t>ขั้นตอนการจัดซื้อจัดจ้าง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7438" y="1480748"/>
              <a:ext cx="3143250" cy="139076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จัดทำรายงานขอซื้อขอจ้างตามระเบียบเสนอ</a:t>
              </a:r>
            </a:p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หัวหน้าส่วนราชการ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65900" y="3292475"/>
              <a:ext cx="2482850" cy="13906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Angsana New" panose="02020603050405020304" pitchFamily="18" charset="-34"/>
                  <a:cs typeface="+mj-cs"/>
                </a:rPr>
                <a:t>ดำเนินการจัดหาตามระเบียบฯ จนได้ตัว</a:t>
              </a:r>
            </a:p>
            <a:p>
              <a:pPr algn="ctr">
                <a:defRPr/>
              </a:pPr>
              <a:r>
                <a:rPr lang="th-TH" b="1" dirty="0">
                  <a:latin typeface="Angsana New" panose="02020603050405020304" pitchFamily="18" charset="-34"/>
                  <a:cs typeface="+mj-cs"/>
                </a:rPr>
                <a:t>ผู้ชนะราคา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7438" y="3292235"/>
              <a:ext cx="2497138" cy="139076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Angsana New" panose="02020603050405020304" pitchFamily="18" charset="-34"/>
                  <a:cs typeface="+mj-cs"/>
                </a:rPr>
                <a:t>ขออนุมัติสั่งซื้อ/สั่งจ้างจากผู้มีอำนาจ ตามระเบียบฯ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7413" y="5216444"/>
              <a:ext cx="2343150" cy="971631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ทำสัญญาหรือข้อตกลงเป็นหนังสือ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4587" y="5216444"/>
              <a:ext cx="1816100" cy="971631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ตรวจรับพัสดุ/งานจ้าง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99312" y="5216444"/>
              <a:ext cx="1816100" cy="971631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ควบคุมพัสดุ</a:t>
              </a:r>
            </a:p>
          </p:txBody>
        </p:sp>
        <p:sp>
          <p:nvSpPr>
            <p:cNvPr id="28682" name="TextBox 12"/>
            <p:cNvSpPr txBox="1">
              <a:spLocks noChangeArrowheads="1"/>
            </p:cNvSpPr>
            <p:nvPr/>
          </p:nvSpPr>
          <p:spPr bwMode="auto">
            <a:xfrm>
              <a:off x="6661150" y="1201325"/>
              <a:ext cx="2079625" cy="462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th-TH" sz="2400" b="1" smtClean="0">
                  <a:latin typeface="TH SarabunIT๙" panose="020B0500040200020003" pitchFamily="34" charset="-34"/>
                  <a:cs typeface="+mj-cs"/>
                </a:rPr>
                <a:t>หัวหน้าส่วนราชการ</a:t>
              </a:r>
            </a:p>
          </p:txBody>
        </p:sp>
        <p:sp>
          <p:nvSpPr>
            <p:cNvPr id="28683" name="TextBox 13"/>
            <p:cNvSpPr txBox="1">
              <a:spLocks noChangeArrowheads="1"/>
            </p:cNvSpPr>
            <p:nvPr/>
          </p:nvSpPr>
          <p:spPr bwMode="auto">
            <a:xfrm>
              <a:off x="1898651" y="1183860"/>
              <a:ext cx="1835150" cy="4620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th-TH" sz="2400" b="1" dirty="0" smtClean="0">
                  <a:latin typeface="TH SarabunIT๙" panose="020B0500040200020003" pitchFamily="34" charset="-34"/>
                  <a:cs typeface="+mj-cs"/>
                </a:rPr>
                <a:t>เจ้าหน้าที่พัสดุ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25826" y="1976089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70687" y="2038006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7685070" y="2888994"/>
              <a:ext cx="403258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6138862" y="3719308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3924283" y="4713182"/>
              <a:ext cx="403258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525963" y="5506982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783387" y="5506982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098551" y="2695286"/>
              <a:ext cx="2528887" cy="270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177800" indent="-177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เหตุผลความจำเป็นที่ต้องซื้อหรือจ้าง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รายละเอียดของพัสดุที่จะซื้อ</a:t>
              </a:r>
              <a:r>
                <a:rPr lang="en-US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/</a:t>
              </a: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งานที่จะจ้าง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ราคามาตรฐาน หรือราคากลางของทางราชการ หรือราคาที่เคยซื้อหรือจ้างครั้งหลังสุดภายในระยะเวลา </a:t>
              </a:r>
              <a:r>
                <a:rPr lang="en-US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2</a:t>
              </a: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 ปีงบประมาณ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วงเงินที่จะซื้อหรือจ้าง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กำหนดเวลาที่ต้องการใช้พัสดุนั้น หรือให้งานแล้วเสร็จ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วิธีที่จะซื้อหรือจ้าง 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ข้อเสนออื่นๆ</a:t>
              </a:r>
              <a:endParaRPr lang="th-TH" altLang="en-US" sz="1600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0968" y="2422715"/>
              <a:ext cx="2111753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C000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+mj-cs"/>
                </a:rPr>
                <a:t>รายละเอียด </a:t>
              </a:r>
            </a:p>
          </p:txBody>
        </p:sp>
        <p:pic>
          <p:nvPicPr>
            <p:cNvPr id="11288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91"/>
            <a:stretch>
              <a:fillRect/>
            </a:stretch>
          </p:blipFill>
          <p:spPr bwMode="auto">
            <a:xfrm>
              <a:off x="2249488" y="1570038"/>
              <a:ext cx="1176337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200" y="1663700"/>
              <a:ext cx="1228725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สี่เหลี่ยมมุมมน 30"/>
            <p:cNvSpPr/>
            <p:nvPr/>
          </p:nvSpPr>
          <p:spPr>
            <a:xfrm>
              <a:off x="119063" y="93158"/>
              <a:ext cx="1349375" cy="512804"/>
            </a:xfrm>
            <a:prstGeom prst="roundRect">
              <a:avLst/>
            </a:prstGeom>
            <a:solidFill>
              <a:srgbClr val="57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งบประมาณ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5" name="สี่เหลี่ยมมุมมน 30"/>
            <p:cNvSpPr/>
            <p:nvPr/>
          </p:nvSpPr>
          <p:spPr>
            <a:xfrm>
              <a:off x="119063" y="782190"/>
              <a:ext cx="1349375" cy="512804"/>
            </a:xfrm>
            <a:prstGeom prst="roundRect">
              <a:avLst/>
            </a:prstGeom>
            <a:solidFill>
              <a:srgbClr val="57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เตรียมการ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19184" y="1327178"/>
              <a:ext cx="1779252" cy="1400383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177800" indent="-177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แบบรูปรายการ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ราคากลาง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แผนจัดซื้อจัดจ้าง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รายละเอียดคุณลักษณะเฉพาะ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เอกสารการจัดซื้อจัดจ้าง</a:t>
              </a:r>
            </a:p>
            <a:p>
              <a:pPr marL="0" indent="0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เป็นต้น</a:t>
              </a:r>
              <a:endParaRPr lang="th-TH" altLang="en-US" sz="1400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endParaRPr>
            </a:p>
          </p:txBody>
        </p:sp>
        <p:sp>
          <p:nvSpPr>
            <p:cNvPr id="2" name="ลูกศรลง 1"/>
            <p:cNvSpPr/>
            <p:nvPr/>
          </p:nvSpPr>
          <p:spPr>
            <a:xfrm>
              <a:off x="614363" y="718685"/>
              <a:ext cx="358775" cy="17622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ight Arrow 14"/>
            <p:cNvSpPr/>
            <p:nvPr/>
          </p:nvSpPr>
          <p:spPr>
            <a:xfrm>
              <a:off x="1808163" y="1871305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1EEC9600-4FA5-48F4-84CA-83330896603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การทำสัญญาจ้าง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1573" y="20438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ค่าจ้างและการจ่ายเงิน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82650" y="3244850"/>
            <a:ext cx="7391400" cy="3921125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 pitchFamily="18" charset="2"/>
              <a:buChar char=""/>
              <a:defRPr/>
            </a:pPr>
            <a:r>
              <a:rPr lang="th-TH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สัญญาจ้างก่อสร้าง</a:t>
            </a:r>
          </a:p>
          <a:p>
            <a:pPr marL="984250" lvl="1">
              <a:lnSpc>
                <a:spcPct val="80000"/>
              </a:lnSpc>
              <a:buFont typeface="Wingdings 2" pitchFamily="18" charset="2"/>
              <a:buChar char=""/>
              <a:defRPr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ราคาต่อหน่วย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(Unit Cost)</a:t>
            </a:r>
            <a:endPara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1898650" lvl="2" indent="-5715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จ่ายค่าจ้างตามเนื้องานที่ทำเสร็จจริง</a:t>
            </a:r>
          </a:p>
          <a:p>
            <a:pPr marL="984250" lvl="1">
              <a:lnSpc>
                <a:spcPct val="80000"/>
              </a:lnSpc>
              <a:buFont typeface="Wingdings 2" pitchFamily="18" charset="2"/>
              <a:buChar char=""/>
              <a:defRPr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ราคาเหมารวม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(Lump Sum)</a:t>
            </a:r>
            <a:endPara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1898650" lvl="2" indent="-5715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จ่ายตามวงเงินที่กำหนดในสัญญา</a:t>
            </a:r>
          </a:p>
          <a:p>
            <a:pPr marL="1387475" lvl="2" indent="-60325">
              <a:lnSpc>
                <a:spcPct val="80000"/>
              </a:lnSpc>
              <a:buFont typeface="Wingdings 2" pitchFamily="18" charset="2"/>
              <a:buChar char=""/>
              <a:defRPr/>
            </a:pPr>
            <a:endParaRPr lang="th-TH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1387475" lvl="2" indent="-60325">
              <a:lnSpc>
                <a:spcPct val="80000"/>
              </a:lnSpc>
              <a:buFont typeface="Wingdings 2" pitchFamily="18" charset="2"/>
              <a:buChar char=""/>
              <a:defRPr/>
            </a:pPr>
            <a:endParaRPr lang="th-TH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1387475" lvl="2" indent="-60325">
              <a:lnSpc>
                <a:spcPct val="80000"/>
              </a:lnSpc>
              <a:buFont typeface="Wingdings 2" pitchFamily="18" charset="2"/>
              <a:buChar char=""/>
              <a:defRPr/>
            </a:pPr>
            <a:endParaRPr lang="th-TH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ct val="80000"/>
              </a:lnSpc>
              <a:buFont typeface="Wingdings 2" pitchFamily="18" charset="2"/>
              <a:buChar char=""/>
              <a:defRPr/>
            </a:pPr>
            <a:endParaRPr lang="th-TH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984250" lvl="1">
              <a:lnSpc>
                <a:spcPct val="80000"/>
              </a:lnSpc>
              <a:buFont typeface="Wingdings 2" pitchFamily="18" charset="2"/>
              <a:buChar char=""/>
              <a:defRPr/>
            </a:pPr>
            <a:endParaRPr lang="th-TH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286C64B-8C13-428B-B624-8AA357CC1068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827" y="2269435"/>
            <a:ext cx="8270883" cy="304698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หลักการ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>
              <a:defRPr/>
            </a:pP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ให้แบ่งงวดงาน  การจ่ายเงิน  กำหนดเวลาแล้วเสร็จให้สัมพันธ์กัน</a:t>
            </a: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sz="3200" b="1" u="sng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วิธีการคิด 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 marL="444500" indent="-444500">
              <a:defRPr/>
            </a:pP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กรณีจำนวนเงินคิดเป็นร้อยละของค่าจ้างตามที่ตกลงทำสัญญาจ้าง</a:t>
            </a:r>
            <a:endParaRPr lang="en-US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 marL="444500" indent="-444500">
              <a:defRPr/>
            </a:pP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กรณีคำนวณหาจำนวนเงินตามเนื้องานแล้วคิดเป็นร้อยละ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442913" y="1422400"/>
            <a:ext cx="672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ราคาแบบเหมารวม (</a:t>
            </a:r>
            <a:r>
              <a:rPr lang="en-US" altLang="th-TH" sz="3600" b="1">
                <a:latin typeface="AngsanaUPC" pitchFamily="18" charset="-34"/>
                <a:cs typeface="AngsanaUPC" pitchFamily="18" charset="-34"/>
              </a:rPr>
              <a:t>Lump Sum</a:t>
            </a: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sp>
        <p:nvSpPr>
          <p:cNvPr id="7" name="Rounded Rectangle 3"/>
          <p:cNvSpPr/>
          <p:nvPr/>
        </p:nvSpPr>
        <p:spPr>
          <a:xfrm>
            <a:off x="330200" y="234265"/>
            <a:ext cx="8322733" cy="72107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การแบ่งงวดงานและงวดเงิน</a:t>
            </a:r>
            <a:endParaRPr lang="en-US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3B296FAA-BE38-4BEF-B61F-35777D57015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260350"/>
            <a:ext cx="8713788" cy="6461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th-TH" sz="3600" b="1" dirty="0">
                <a:latin typeface="AngsanaUPC" panose="02020603050405020304" pitchFamily="18" charset="-34"/>
                <a:cs typeface="AngsanaUPC" pitchFamily="18" charset="-34"/>
              </a:rPr>
              <a:t>กรณีจำนวนเงินคิดเป็นร้อยละของค่าจ้างตามที่ตกลงทำสัญญาจ้าง</a:t>
            </a:r>
            <a:endParaRPr lang="en-US" sz="3600" b="1" dirty="0">
              <a:latin typeface="AngsanaUPC" panose="02020603050405020304" pitchFamily="18" charset="-34"/>
              <a:cs typeface="AngsanaUPC" pitchFamily="18" charset="-34"/>
            </a:endParaRP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50825" y="1201738"/>
            <a:ext cx="87137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รายการที่ 1	</a:t>
            </a:r>
            <a:r>
              <a:rPr lang="th-TH" altLang="th-TH" sz="2400" b="1" u="sng">
                <a:latin typeface="AngsanaUPC" pitchFamily="18" charset="-34"/>
                <a:cs typeface="AngsanaUPC" pitchFamily="18" charset="-34"/>
              </a:rPr>
              <a:t>อาคารที่ทำการสำนักงานสูง 3 ชั้น จำนวน 1 หลัง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เป็นเงินร้อยละ 88.91  ของค่าจ้างเหมาตามที่ตกลงทำสัญญาว่าจ้าง</a:t>
            </a:r>
          </a:p>
          <a:p>
            <a:endParaRPr lang="th-TH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งวดที่ 1.1	เป็นเงินร้อยละ  6.35  ของค่าจ้างเหมาตามที่ตกลงทำสัญญาว่าจ้าง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จะจ่ายให้เมื่อผู้รับจ้างได้ทำการก่อสร้าง ดังนี้</a:t>
            </a:r>
          </a:p>
          <a:p>
            <a:pPr>
              <a:lnSpc>
                <a:spcPct val="150000"/>
              </a:lnSpc>
            </a:pPr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- ตอกเสาเข็มพร้อมหนังสือรับรองการทดสอบเข็มและสำรวจดินแล้วเสร็จ	</a:t>
            </a:r>
          </a:p>
          <a:p>
            <a:pPr>
              <a:lnSpc>
                <a:spcPct val="150000"/>
              </a:lnSpc>
            </a:pPr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- หล่อคอนกรีตฐานราก – เสาตอม่อ ค.ส.ล. ทั้งหมดแล้วเสร็จ	</a:t>
            </a:r>
          </a:p>
          <a:p>
            <a:pPr>
              <a:lnSpc>
                <a:spcPct val="150000"/>
              </a:lnSpc>
            </a:pPr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- ทำบ่อเกรอะบ่อซึมและถังน้ำใต้ดินพร้อมวาง </a:t>
            </a:r>
            <a:r>
              <a:rPr lang="en-US" altLang="th-TH" sz="2400" b="1">
                <a:latin typeface="AngsanaUPC" pitchFamily="18" charset="-34"/>
                <a:cs typeface="AngsanaUPC" pitchFamily="18" charset="-34"/>
              </a:rPr>
              <a:t>Sleeve </a:t>
            </a:r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ท่อระบบต่างๆ แล้วเสร็จ	</a:t>
            </a:r>
          </a:p>
          <a:p>
            <a:pPr>
              <a:lnSpc>
                <a:spcPct val="150000"/>
              </a:lnSpc>
            </a:pP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		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กำหนดเวลาแล้วเสร็จ   60   วัน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92CA7FF-F4E0-4687-9F70-852405CB4E8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260350"/>
            <a:ext cx="8713788" cy="6461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กรณีคำนวณหาจำนวนเงินตามเนื้องานแล้วคิดเป็นร้อยละ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50825" y="1201738"/>
            <a:ext cx="87137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รายการที่ 1	</a:t>
            </a:r>
            <a:r>
              <a:rPr lang="th-TH" altLang="th-TH" sz="2400" b="1" u="sng">
                <a:latin typeface="AngsanaUPC" pitchFamily="18" charset="-34"/>
                <a:cs typeface="AngsanaUPC" pitchFamily="18" charset="-34"/>
              </a:rPr>
              <a:t>อาคารที่ทำการสำนักงานสูง 3 ชั้น จำนวน 1 หลัง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เป็นเงินประมาณ (125,456,000 + 3,250,000) </a:t>
            </a:r>
            <a:r>
              <a:rPr lang="en-US" altLang="th-TH" sz="2400" b="1">
                <a:latin typeface="AngsanaUPC" pitchFamily="18" charset="-34"/>
                <a:cs typeface="AngsanaUPC" pitchFamily="18" charset="-34"/>
              </a:rPr>
              <a:t>= 128,706,000 </a:t>
            </a:r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บาท	คิดเป็นร้อยละ 88.91</a:t>
            </a:r>
          </a:p>
          <a:p>
            <a:endParaRPr lang="th-TH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งวดที่ 1.1	จำนวนเงิน   9,185,852.13  บาท  คิดเป็นร้อยละ  6.35</a:t>
            </a: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จะจ่ายให้เมื่อผู้รับจ้างได้ทำการก่อสร้าง ดังนี้</a:t>
            </a:r>
          </a:p>
          <a:p>
            <a:pPr>
              <a:lnSpc>
                <a:spcPct val="150000"/>
              </a:lnSpc>
            </a:pP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	- ตอกเสาเข็มพร้อมหนังสือรับรองการทดสอบเข็มและสำรวจดินแล้วเสร็จ	</a:t>
            </a:r>
            <a:r>
              <a:rPr lang="en-US" altLang="th-TH" sz="2000" b="1">
                <a:latin typeface="AngsanaUPC" pitchFamily="18" charset="-34"/>
                <a:cs typeface="AngsanaUPC" pitchFamily="18" charset="-34"/>
              </a:rPr>
              <a:t>=</a:t>
            </a: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 	4,914,525 	บาท</a:t>
            </a:r>
          </a:p>
          <a:p>
            <a:pPr>
              <a:lnSpc>
                <a:spcPct val="150000"/>
              </a:lnSpc>
            </a:pP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	- หล่อคอนกรีตฐานราก – เสาตอม่อ ค.ส.ล. ทั้งหมดแล้วเสร็จ	</a:t>
            </a:r>
            <a:r>
              <a:rPr lang="en-US" altLang="th-TH" sz="2000" b="1">
                <a:latin typeface="AngsanaUPC" pitchFamily="18" charset="-34"/>
                <a:cs typeface="AngsanaUPC" pitchFamily="18" charset="-34"/>
              </a:rPr>
              <a:t>	=	3,454,163	</a:t>
            </a: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บาท</a:t>
            </a:r>
          </a:p>
          <a:p>
            <a:pPr>
              <a:lnSpc>
                <a:spcPct val="150000"/>
              </a:lnSpc>
            </a:pP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	- ทำบ่อเกรอะบ่อซึมและถังน้ำใต้ดินพร้อมวาง </a:t>
            </a:r>
            <a:r>
              <a:rPr lang="en-US" altLang="th-TH" sz="2000" b="1">
                <a:latin typeface="AngsanaUPC" pitchFamily="18" charset="-34"/>
                <a:cs typeface="AngsanaUPC" pitchFamily="18" charset="-34"/>
              </a:rPr>
              <a:t>Sleeve </a:t>
            </a: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ท่อระบบต่างๆ แล้วเสร็จ	</a:t>
            </a:r>
            <a:r>
              <a:rPr lang="en-US" altLang="th-TH" sz="2000" b="1">
                <a:latin typeface="AngsanaUPC" pitchFamily="18" charset="-34"/>
                <a:cs typeface="AngsanaUPC" pitchFamily="18" charset="-34"/>
              </a:rPr>
              <a:t>=	   817,164 	</a:t>
            </a: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บาท</a:t>
            </a:r>
          </a:p>
          <a:p>
            <a:pPr>
              <a:lnSpc>
                <a:spcPct val="150000"/>
              </a:lnSpc>
            </a:pPr>
            <a:r>
              <a:rPr lang="th-TH" altLang="th-TH" sz="2000" b="1">
                <a:latin typeface="AngsanaUPC" pitchFamily="18" charset="-34"/>
                <a:cs typeface="AngsanaUPC" pitchFamily="18" charset="-34"/>
              </a:rPr>
              <a:t>		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กำหนดเวลาแล้วเสร็จ   60   วัน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330200" y="1346200"/>
            <a:ext cx="8323263" cy="4005263"/>
          </a:xfrm>
        </p:spPr>
        <p:txBody>
          <a:bodyPr/>
          <a:lstStyle/>
          <a:p>
            <a:pPr>
              <a:defRPr/>
            </a:pPr>
            <a:r>
              <a:rPr lang="th-TH" sz="28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วัตถุประสงค์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เพื่อให้งานที่จ้างเป็นไปตามลำดับขั้นตอน ตามหลักวิชาการของ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การก่อสร้าง 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และการแบ่งจ่ายเงินเมื่อผู้รับจ้างส่งมอบงานในแต่ละงวด เพื่อให้ผู้รับจ้างเกิดสภาพคล่องทางการเงิน และใช้เป็นทุนหมุนเวียนในการก่อสร้าง  การกำหนดจ่ายเงินเป็นงวดนั้น จึงต้องกำหนดให้สัมพันธ์กันระหว่างงวดงานกับงวดเงิน </a:t>
            </a:r>
          </a:p>
          <a:p>
            <a:pPr>
              <a:defRPr/>
            </a:pPr>
            <a:r>
              <a:rPr lang="th-TH" sz="2800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กรณีที่มีการแบ่งงวดงานและงวดเงินแล้ว โดยหลัก ผู้ว่าจ้างไม่อาจรับมอบงานและจ่ายเงินข้ามงวดได้ เว้นแต่ ตามข้อเท็จจริงของหลักวิชาการของการก่อสร้าง งานที่ส่งมอบนั้น เป็นอิสระไม่เกี่ยวข้องกับงานในงวดก่อนหน้านั้น  และมีการกำหนดไว้ในสัญญาว่า สามารถส่งมอบงานข้ามงวดได้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0200" y="234265"/>
            <a:ext cx="8322733" cy="72107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การแบ่งงวดงานและงวดเงิน</a:t>
            </a:r>
            <a:endParaRPr lang="en-US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22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F2DD7987-5B67-4AE3-A005-2E3734AC71A0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033A6323-3D73-4635-9CBD-1B74D33CD25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10" y="113460"/>
            <a:ext cx="87536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Ex.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การกำหนดเงื่อนไขการส่งมอบ และการจ่ายเงิน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698500"/>
            <a:ext cx="8713788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u="sng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กิจกรรมงานเครื่องสูบน้ำพร้อมชุดควบคุม</a:t>
            </a:r>
          </a:p>
          <a:p>
            <a:pPr>
              <a:tabLst>
                <a:tab pos="539750" algn="l"/>
              </a:tabLst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การส่งมอบ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 แบ่งออกเป็น 3 งวด ดังนี้</a:t>
            </a:r>
          </a:p>
          <a:p>
            <a:pPr>
              <a:tabLst>
                <a:tab pos="539750" algn="l"/>
              </a:tabLst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	(1)  </a:t>
            </a:r>
            <a:r>
              <a:rPr lang="th-TH" sz="24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งวดที่ 1 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เมื่อผู้รับจ้างส่งมอบ และผู้ว่าจ้างได้ทำการตรวจรับ เครื่องสูบน้ำพร้อมมอเตอร์ ชุดควบคุมเครื่องสูบน้ำพร้อมอุปกรณ์ครบชุด ตามที่กำหนดในแบบพร้อมทั้งผ่านการทดสอบคุณสมบัติต่างๆ ตามที่กำหนดไว้ในรายละเอียดด้านวิศวกรรมของสัญญาและคณะกรรมการตรวจการจ้างให้ความเห็นชอบแล้ว  และจะจ่ายเงินให้ 60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%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ของราคางานจัดหาและติดตั้งเครื่องสูบน้ำพร้อมชุดควบคุม ตามที่ระบุในสัญญา</a:t>
            </a:r>
          </a:p>
          <a:p>
            <a:pPr>
              <a:tabLst>
                <a:tab pos="539750" algn="l"/>
              </a:tabLst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	(2)	</a:t>
            </a:r>
            <a:r>
              <a:rPr lang="th-TH" sz="24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งวดที่ 2 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เมื่อผู้รับจ้างได้ติดตั้ง และคณะกรรมการตรวจการจ้างได้ทำการตรวจรับงาน การติดตั้งเครื่องสูบน้ำพร้อมมอเตอร์ชุดควบคุมเครื่องสูบน้ำพร้อมอุปกรณ์ประกอบครบชุด ตามที่กำหนดไว้ในแบบ รายละเอียดด้านวิศวกรรมของสัญญา และคณะกรรมการตรวจการจ้างให้ความเห็นชอบแล้ว  และจะจ่ายเงินให้ 30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%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ของราคางานจัดหาและติดตั้งเครื่องสูบน้ำพร้อมชุดควบคุม ตามที่ระบุในสัญญา</a:t>
            </a:r>
          </a:p>
          <a:p>
            <a:pPr>
              <a:tabLst>
                <a:tab pos="539750" algn="l"/>
              </a:tabLst>
              <a:defRPr/>
            </a:pPr>
            <a:r>
              <a:rPr lang="th-TH" sz="24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(3)</a:t>
            </a:r>
            <a:r>
              <a:rPr lang="th-TH" sz="2400" b="1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	งวดที่ 3 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เมื่อผู้รับจ้างได้ดำเนินการทดสอบระบบการใช้งาน ตามที่กำหนดไว้ในรายละเอียดด้านวิศวกรรมของสัญญา พร้อมมอบส่งมอบคู่มือและอะไหล่ และคณะกรรมการตรวจการจ้างให้ความเห็นชอบแล้ว จะจ่ายเงินให้ 10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%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ของราคางานจัดหาและติดตั้งเครื่องสูบน้ำพร้อมชุดควบคุม ตามที่ระบุในสัญญา</a:t>
            </a:r>
            <a:endParaRPr lang="th-TH" sz="2400" b="1" dirty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tabLst>
                <a:tab pos="539750" algn="l"/>
              </a:tabLst>
              <a:defRPr/>
            </a:pPr>
            <a:endParaRPr lang="th-TH" sz="2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CD9970B-283C-4E56-A480-88A9EE83D91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46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อัตราค่าปรับ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4278" name="TextBox 4"/>
          <p:cNvSpPr txBox="1">
            <a:spLocks noChangeArrowheads="1"/>
          </p:cNvSpPr>
          <p:nvPr/>
        </p:nvSpPr>
        <p:spPr bwMode="auto">
          <a:xfrm>
            <a:off x="390525" y="1441450"/>
            <a:ext cx="84089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/>
            <a:r>
              <a:rPr lang="th-TH" altLang="th-TH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กรณีซื้อ/จ้าง</a:t>
            </a:r>
          </a:p>
          <a:p>
            <a:pPr algn="thaiDist">
              <a:buFont typeface="Calibri Light" pitchFamily="34" charset="0"/>
              <a:buAutoNum type="arabicPeriod"/>
            </a:pPr>
            <a:r>
              <a:rPr lang="th-TH" altLang="th-TH" b="1" u="sng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ซื้อ/จ้างไม่ต้องการผลสำเร็จของงานพร้อมกัน</a:t>
            </a:r>
          </a:p>
          <a:p>
            <a:pPr algn="thaiDist"/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ค่าปรับรายวัน อัตราตายตัว อัตราร้อยละ </a:t>
            </a:r>
            <a:r>
              <a:rPr lang="en-US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0.01-0.20</a:t>
            </a:r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ของราคาพัสดุที่ยังไม่ได้รับมอบ</a:t>
            </a:r>
          </a:p>
          <a:p>
            <a:pPr algn="thaiDist"/>
            <a:endParaRPr lang="th-TH" altLang="th-TH" b="1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 algn="thaiDist"/>
            <a:r>
              <a:rPr lang="th-TH" altLang="th-TH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2.  งานจ้าง</a:t>
            </a:r>
            <a:r>
              <a:rPr lang="th-TH" altLang="th-TH" b="1" u="sng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ที่ต้องการผลสำเร็จของงานพร้อมกัน</a:t>
            </a:r>
          </a:p>
          <a:p>
            <a:pPr algn="thaiDist"/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ค่าปรับรายวัน เป็นจำนวนเงินตายตัว อัตราร้อยละ </a:t>
            </a:r>
            <a:r>
              <a:rPr lang="en-US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0.01-0.10</a:t>
            </a:r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ของราคางานจ้าง แต่ไม่ต้องต่ำกว่าวันละ </a:t>
            </a:r>
            <a:r>
              <a:rPr lang="en-US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100</a:t>
            </a:r>
            <a:r>
              <a:rPr lang="th-TH" altLang="th-TH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บาท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04DDD227-2A43-4BA3-946B-45FB86CD0304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การรับประกันความชำรุดบกพร่อง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5302" name="TextBox 4"/>
          <p:cNvSpPr txBox="1">
            <a:spLocks noChangeArrowheads="1"/>
          </p:cNvSpPr>
          <p:nvPr/>
        </p:nvSpPr>
        <p:spPr bwMode="auto">
          <a:xfrm>
            <a:off x="2987675" y="1557338"/>
            <a:ext cx="56880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มติคณะรัฐมนตรีเมื่อวันที่ </a:t>
            </a:r>
            <a:r>
              <a:rPr lang="en-US" altLang="th-TH" sz="3200" b="1">
                <a:latin typeface="AngsanaUPC" pitchFamily="18" charset="-34"/>
                <a:cs typeface="AngsanaUPC" pitchFamily="18" charset="-34"/>
              </a:rPr>
              <a:t>28 </a:t>
            </a: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ธันวาคม </a:t>
            </a:r>
            <a:r>
              <a:rPr lang="en-US" altLang="th-TH" sz="3200" b="1">
                <a:latin typeface="AngsanaUPC" pitchFamily="18" charset="-34"/>
                <a:cs typeface="AngsanaUPC" pitchFamily="18" charset="-34"/>
              </a:rPr>
              <a:t>2536 </a:t>
            </a: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(หนังสือสำนักเลขาธิการคณะรัฐมนตรี ด่วนมาก ที่ สร 0203/ว </a:t>
            </a:r>
            <a:r>
              <a:rPr lang="en-US" altLang="th-TH" sz="3200" b="1"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 ลงวันที่ </a:t>
            </a:r>
            <a:r>
              <a:rPr lang="en-US" altLang="th-TH" sz="3200" b="1"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  มกราคม </a:t>
            </a:r>
            <a:r>
              <a:rPr lang="en-US" altLang="th-TH" sz="3200" b="1">
                <a:latin typeface="AngsanaUPC" pitchFamily="18" charset="-34"/>
                <a:cs typeface="AngsanaUPC" pitchFamily="18" charset="-34"/>
              </a:rPr>
              <a:t>2537</a:t>
            </a: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) </a:t>
            </a:r>
          </a:p>
          <a:p>
            <a:pPr lvl="1"/>
            <a:r>
              <a:rPr lang="th-TH" altLang="th-TH" sz="32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การประกันความชำรุดบกพร่องของงานก่อสร้างไม่น้อยกว่า </a:t>
            </a:r>
            <a:r>
              <a:rPr lang="en-US" altLang="th-TH" sz="32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altLang="th-TH" sz="32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ปี </a:t>
            </a:r>
            <a:r>
              <a:rPr lang="th-TH" altLang="th-TH" sz="3200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ยกเว้น ถนนลูกรัง  ถนนดิน  งานขุดลอกคู คลอง สระ หนอง ซึ่งเป็นงานดินไม่มีดาดคอนกรีต</a:t>
            </a:r>
            <a:endParaRPr lang="en-US" altLang="th-TH" sz="3200" b="1" u="sng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23528" y="1700808"/>
            <a:ext cx="2664296" cy="100746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งานก่อสร้าง</a:t>
            </a:r>
          </a:p>
        </p:txBody>
      </p:sp>
      <p:sp>
        <p:nvSpPr>
          <p:cNvPr id="6" name="Pentagon 5"/>
          <p:cNvSpPr/>
          <p:nvPr/>
        </p:nvSpPr>
        <p:spPr>
          <a:xfrm>
            <a:off x="323528" y="5096768"/>
            <a:ext cx="3253390" cy="100746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งานซื้อหรือจ้างอื่น</a:t>
            </a:r>
          </a:p>
        </p:txBody>
      </p:sp>
      <p:sp>
        <p:nvSpPr>
          <p:cNvPr id="55309" name="TextBox 4"/>
          <p:cNvSpPr txBox="1">
            <a:spLocks noChangeArrowheads="1"/>
          </p:cNvSpPr>
          <p:nvPr/>
        </p:nvSpPr>
        <p:spPr bwMode="auto">
          <a:xfrm>
            <a:off x="3700463" y="5308600"/>
            <a:ext cx="5205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พิจารณาตามความเหมาะสม</a:t>
            </a:r>
            <a:endParaRPr lang="en-US" altLang="th-TH" sz="3200" b="1" u="sng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AECC17F5-A044-4B4E-A2A4-AEB3FE259EFF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การจ่ายเงินล่วงหน้า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855788" y="122238"/>
            <a:ext cx="779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6000">
                <a:solidFill>
                  <a:srgbClr val="002060"/>
                </a:solidFill>
              </a:rPr>
              <a:t>**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179388" y="1520825"/>
            <a:ext cx="8726487" cy="411480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หลัก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	จ่ายไม่ได้</a:t>
            </a:r>
          </a:p>
          <a:p>
            <a:pPr>
              <a:defRPr/>
            </a:pP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ข้อยกเว้น</a:t>
            </a:r>
          </a:p>
          <a:p>
            <a:pPr marL="877888" lvl="1" indent="-420688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มีความจำเป็นจะต้องจ่าย</a:t>
            </a:r>
          </a:p>
          <a:p>
            <a:pPr marL="877888" lvl="1" indent="-420688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มีกำหนดเงื่อนไขไว้ในเอกสารสอบราคา หรือประกวดราคา ก่อนการทำสัญญาหรือข้อตกลง</a:t>
            </a:r>
          </a:p>
          <a:p>
            <a:pPr marL="877888" lvl="1" indent="-420688">
              <a:defRPr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จ่ายได้เฉพาะกรณีและตามหลักเกณฑ์ที่กำหนด</a:t>
            </a:r>
          </a:p>
          <a:p>
            <a:pPr marL="877888" lvl="1" indent="-420688">
              <a:buFont typeface="Wingdings 2" pitchFamily="18" charset="2"/>
              <a:buNone/>
              <a:defRPr/>
            </a:pP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00CC2A96-49E1-43AB-B252-74B0F075A73F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49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การหักเงินประกันผลงาน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1573" y="2333251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13.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ข้อสงวนสิทธิในการยื่นข้อเสนอและอื่นๆ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1573" y="4152737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14.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การปรับราคาค่างานก่อสร้าง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7356" name="TextBox 8"/>
          <p:cNvSpPr txBox="1">
            <a:spLocks noChangeArrowheads="1"/>
          </p:cNvSpPr>
          <p:nvPr/>
        </p:nvSpPr>
        <p:spPr bwMode="auto">
          <a:xfrm>
            <a:off x="847725" y="5153025"/>
            <a:ext cx="756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ตามมติ ครม.</a:t>
            </a:r>
            <a:endParaRPr lang="en-US" altLang="th-TH" sz="36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7357" name="TextBox 8"/>
          <p:cNvSpPr txBox="1">
            <a:spLocks noChangeArrowheads="1"/>
          </p:cNvSpPr>
          <p:nvPr/>
        </p:nvSpPr>
        <p:spPr bwMode="auto">
          <a:xfrm>
            <a:off x="1519238" y="180975"/>
            <a:ext cx="779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6000">
                <a:solidFill>
                  <a:srgbClr val="002060"/>
                </a:solidFill>
              </a:rPr>
              <a:t>**</a:t>
            </a:r>
          </a:p>
        </p:txBody>
      </p:sp>
      <p:sp>
        <p:nvSpPr>
          <p:cNvPr id="57358" name="TextBox 9"/>
          <p:cNvSpPr txBox="1">
            <a:spLocks noChangeArrowheads="1"/>
          </p:cNvSpPr>
          <p:nvPr/>
        </p:nvSpPr>
        <p:spPr bwMode="auto">
          <a:xfrm>
            <a:off x="1290638" y="4052888"/>
            <a:ext cx="779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6000">
                <a:solidFill>
                  <a:srgbClr val="002060"/>
                </a:solidFill>
              </a:rPr>
              <a:t>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FCEA9D78-8C42-4254-B8F7-68EAD5812BFE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741" y="912251"/>
            <a:ext cx="842493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9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การจัดซื้อจัดจ้างทุกวิธี</a:t>
            </a:r>
          </a:p>
          <a:p>
            <a:pPr algn="ctr">
              <a:defRPr/>
            </a:pPr>
            <a:r>
              <a:rPr lang="th-TH" sz="9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ต้องจัดทำ </a:t>
            </a:r>
            <a:r>
              <a:rPr lang="en-US" sz="9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9718" y="4178337"/>
            <a:ext cx="430502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ทุกครั้งหรือไม่</a:t>
            </a:r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7184445" y="1870013"/>
            <a:ext cx="1715534" cy="563231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endParaRPr lang="th-TH" sz="3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73F286DB-C325-4A49-819C-6AFDA206E5A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1573" y="215016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15.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มาตรฐานฝีมือช่าง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1573" y="2355137"/>
            <a:ext cx="8654512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16. </a:t>
            </a:r>
            <a:r>
              <a:rPr lang="th-TH" sz="4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การปฏิบัติตามกฎหมายและระเบียบ</a:t>
            </a:r>
            <a:endParaRPr lang="en-US" sz="4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AF10529D-C0CE-4DBA-86FD-39EC10830AE0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319213" y="2422525"/>
            <a:ext cx="654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en-US" sz="8000" b="1"/>
              <a:t>กรณีศึกษา และตัวอย่าง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184275"/>
            <a:ext cx="9005888" cy="511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564761" y="275527"/>
            <a:ext cx="822372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Quark" panose="02000000000000000000" pitchFamily="50" charset="0"/>
                <a:cs typeface="Quark" panose="02000000000000000000" pitchFamily="50" charset="0"/>
              </a:rPr>
              <a:t>ตัวอย่างการกำหนดรายละเอียดคุณลักษณะเฉพาะ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Quark" panose="02000000000000000000" pitchFamily="50" charset="0"/>
              <a:cs typeface="Quark" panose="02000000000000000000" pitchFamily="50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B0172885-09C3-4B66-9FAB-3B44346DC58D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74717965-BB93-40A8-89C3-8AFF7CBE8A4D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285750" y="274638"/>
            <a:ext cx="8643938" cy="8096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h-TH" altLang="th-TH" sz="4400" b="1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(ตัวอย่าง) การกำหนด</a:t>
            </a:r>
            <a:r>
              <a:rPr lang="en-US" altLang="th-TH" sz="4400" b="1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Spec</a:t>
            </a:r>
            <a:r>
              <a:rPr lang="th-TH" altLang="th-TH" sz="4400" b="1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สิ่งของที่จะซื้อ/จ้าง </a:t>
            </a:r>
            <a:r>
              <a:rPr lang="th-TH" altLang="th-TH" sz="4400" b="1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</a:t>
            </a:r>
            <a:endParaRPr lang="en-US" altLang="th-TH" sz="4400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0513" y="1190625"/>
            <a:ext cx="4210050" cy="50434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FFC000"/>
            </a:solidFill>
          </a:ln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1431925" algn="l"/>
                <a:tab pos="1524000" algn="l"/>
              </a:tabLst>
              <a:defRPr/>
            </a:pPr>
            <a:r>
              <a:rPr lang="th-TH" sz="3900" b="1" i="1" u="sng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หลักแนวปฏิบัติ</a:t>
            </a:r>
          </a:p>
          <a:p>
            <a:pPr eaLnBrk="1" fontAlgn="auto" hangingPunct="1">
              <a:spcAft>
                <a:spcPts val="0"/>
              </a:spcAft>
              <a:tabLst>
                <a:tab pos="1431925" algn="l"/>
                <a:tab pos="1524000" algn="l"/>
              </a:tabLst>
              <a:defRPr/>
            </a:pPr>
            <a:r>
              <a:rPr lang="th-TH" sz="39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</a:t>
            </a:r>
            <a:r>
              <a:rPr lang="en-US" sz="39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Spec</a:t>
            </a:r>
            <a:r>
              <a:rPr lang="th-TH" sz="39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ของสิ่งของที่จะซื้อ/จ้างแต่ละรายการ </a:t>
            </a:r>
            <a:endParaRPr lang="th-TH" sz="3900" b="1" dirty="0">
              <a:solidFill>
                <a:srgbClr val="CC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1" fontAlgn="auto" hangingPunct="1">
              <a:spcAft>
                <a:spcPts val="0"/>
              </a:spcAft>
              <a:tabLst>
                <a:tab pos="1431925" algn="l"/>
                <a:tab pos="1524000" algn="l"/>
              </a:tabLst>
              <a:defRPr/>
            </a:pPr>
            <a:r>
              <a:rPr lang="th-TH" sz="3900" b="1" dirty="0" smtClean="0">
                <a:solidFill>
                  <a:srgbClr val="CC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ย่อมขึ้นอยู่ที่ความต้องการของผู้ใช้ครุภัณฑ์ ของหน่วยงาน</a:t>
            </a:r>
          </a:p>
          <a:p>
            <a:pPr marL="742950" indent="-7429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i="1" dirty="0" smtClean="0">
                <a:solidFill>
                  <a:srgbClr val="CC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th-TH" sz="36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ยึดเนื้อหา 3"/>
          <p:cNvSpPr txBox="1">
            <a:spLocks/>
          </p:cNvSpPr>
          <p:nvPr/>
        </p:nvSpPr>
        <p:spPr>
          <a:xfrm>
            <a:off x="4637088" y="1190625"/>
            <a:ext cx="4292600" cy="50434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rgbClr val="FFC000"/>
            </a:solidFill>
          </a:ln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i="1" u="sng" dirty="0" smtClean="0">
                <a:solidFill>
                  <a:srgbClr val="CC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วิธีทำ</a:t>
            </a:r>
            <a:r>
              <a:rPr lang="th-TH" sz="3600" b="1" i="1" dirty="0" smtClean="0">
                <a:solidFill>
                  <a:srgbClr val="CC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rgbClr val="CC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ผู้จัดหาพัสดุต้องตรวจสอบว่า</a:t>
            </a:r>
          </a:p>
          <a:p>
            <a:pPr marL="450850"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- 	สินค้ารายการนั้น</a:t>
            </a:r>
            <a:r>
              <a:rPr lang="th-TH" sz="3600" b="1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สามารถมีผู้เสนอราคา</a:t>
            </a: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เข้าแข่งขันกันได้หลายราย</a:t>
            </a:r>
            <a:r>
              <a:rPr lang="th-TH" sz="3600" b="1" dirty="0" smtClean="0">
                <a:solidFill>
                  <a:srgbClr val="00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 หลายยี่ห้อ </a:t>
            </a:r>
            <a:r>
              <a:rPr lang="th-TH" sz="3600" b="1" dirty="0" smtClean="0">
                <a:solidFill>
                  <a:srgbClr val="3333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หรือไม่</a:t>
            </a:r>
            <a:r>
              <a:rPr lang="th-TH" sz="3600" b="1" u="sng" dirty="0" smtClean="0">
                <a:solidFill>
                  <a:srgbClr val="3333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450850"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solidFill>
                  <a:srgbClr val="3333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- 	</a:t>
            </a: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เพื่อไม่เป็นการกีดกันผู้เสนอราคารายใด รายหนึ่ง  หรือยี่ห้อใด  ยี่ห้อหนึ่ง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63509CAA-980B-4BA4-8C54-83F97F8A144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285750" y="274638"/>
            <a:ext cx="8643938" cy="8096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h-TH" altLang="th-TH" sz="4400" b="1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(ตัวอย่าง)การกำหนด</a:t>
            </a:r>
            <a:r>
              <a:rPr lang="en-US" altLang="th-TH" sz="4400" b="1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Spec</a:t>
            </a:r>
            <a:r>
              <a:rPr lang="th-TH" altLang="th-TH" sz="4400" b="1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สิ่งของที่จะซื้อ/จ้าง (ต่อ)</a:t>
            </a:r>
            <a:r>
              <a:rPr lang="th-TH" altLang="th-TH" sz="4400" b="1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</a:t>
            </a:r>
            <a:endParaRPr lang="en-US" altLang="th-TH" sz="4400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0513" y="1190625"/>
            <a:ext cx="4210050" cy="50434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FFC000"/>
            </a:solidFill>
          </a:ln>
        </p:spPr>
        <p:txBody>
          <a:bodyPr anchor="ctr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</a:t>
            </a:r>
            <a:r>
              <a:rPr lang="th-TH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หากหน่วยงานจำเป็นต้องกำหนดคุณลักษณะ(</a:t>
            </a:r>
            <a:r>
              <a:rPr lang="en-US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Spec)</a:t>
            </a:r>
            <a:r>
              <a:rPr lang="th-TH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 เฉพาะเจาะจง เนื่องจากความจำเป็นในการใช้งานแล้ว </a:t>
            </a:r>
          </a:p>
          <a:p>
            <a:pPr marL="450850" eaLnBrk="1" hangingPunct="1">
              <a:buFont typeface="Arial" panose="020B0604020202020204" pitchFamily="34" charset="0"/>
              <a:buNone/>
              <a:defRPr/>
            </a:pPr>
            <a:r>
              <a:rPr lang="th-TH" sz="4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-หน่วยงานที่จัดหา</a:t>
            </a:r>
            <a:r>
              <a:rPr lang="th-TH" sz="4000" b="1" dirty="0" smtClean="0">
                <a:solidFill>
                  <a:srgbClr val="D60093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000" b="1" u="sng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ก็ควรจัดซื้อโดยวิธีพิเศษ</a:t>
            </a:r>
          </a:p>
        </p:txBody>
      </p:sp>
      <p:sp>
        <p:nvSpPr>
          <p:cNvPr id="5" name="ตัวยึดเนื้อหา 3"/>
          <p:cNvSpPr txBox="1">
            <a:spLocks/>
          </p:cNvSpPr>
          <p:nvPr/>
        </p:nvSpPr>
        <p:spPr>
          <a:xfrm>
            <a:off x="4637088" y="1190625"/>
            <a:ext cx="4292600" cy="50434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rgbClr val="FFC000"/>
            </a:solidFill>
          </a:ln>
        </p:spPr>
        <p:txBody>
          <a:bodyPr anchor="ctr"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rgbClr val="FF0000"/>
              </a:buClr>
              <a:buFont typeface="Wingdings 2" panose="05020102010507070707" pitchFamily="18" charset="2"/>
              <a:buChar char="ä"/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ซึ่งหากใช้วิธีประกวดราคา</a:t>
            </a:r>
          </a:p>
          <a:p>
            <a:pPr eaLnBrk="1" hangingPunct="1"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th-TH" sz="36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อาจทำให้ได้ ครุภัณฑ์ที่ไม่ตรงตามวัตถุประสงค์หรือความจำเป็นในการใช้งาน</a:t>
            </a:r>
            <a:r>
              <a:rPr lang="th-TH" sz="3600" b="1" dirty="0" smtClean="0">
                <a:solidFill>
                  <a:srgbClr val="CC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หากกำหนดคุณลักษณะของครุภัณฑ์เป็นการเฉพาะเจาะจง</a:t>
            </a:r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3600" b="1" u="sng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อาจทำให้มีผู้เสนอราคาได้เพียงรายเดียว หรือ แม้จะมีผู้เสนอราคาหลายราย แต่อาจเสนอครุภัณฑ์ได้เพียงยี่ห้อเดียว</a:t>
            </a:r>
            <a:endParaRPr lang="en-US" sz="3600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EC4F186B-B35A-482B-B3AE-289454CA476B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1022350"/>
            <a:ext cx="8274050" cy="5078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600" b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คุณสมบัติของผู้รับจ้าง</a:t>
            </a:r>
            <a:endParaRPr lang="en-US" sz="3600" b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มีสัญชาติไทย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มีอายุไม่ต่ำกว่า  20  ปีบริบูรณ์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 ไม่เสพสิ่งเสพติด  ของมึนเมา  หรือวัตถุที่ออกฤทธิ์ต่อจิตหรือประสาท......  ฯลฯ......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	ไม่เป็นผู้ที่มีโรคติดต่อเรื้อรัง........  ฯลฯ......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5. ไม่เป็นผู้ดำรงตำแหน่งข้าราชการการเมือง  กรรมการพรรคการเมืองหรือเจ้าหน้าที่ในพรรคการเมือง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6.	ไม่เป็นผู้เคยต้องรับโทษจำคุกโดยคำพิพากษาถึงที่สุดให้จำคุก  เพราะกระทำความผิด  ทางอาญา  เว้นแต่เป็นโทษสำหรับความผิดที่ได้กระทำโดยประมาทหรือความผิดลหุโทษ  ไม่เป็นผู้บกพร่องในศีลธรรมอันดี  จนเป็นที่รังเกียจของสังคม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7. ไม่เป็นบุคคลล้มละลาย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8. ไม่เป็นผู้เคยถูกลงโทษให้ออก ปลดออก หรือไล่ออกจากรัฐวิสาหกิจหรือหน่วยงานอื่นของรัฐ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7338" indent="-287338"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9. แต่งกายสุภาพ  สะอาด  และเรียบร้อย............. ฯลฯ...........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109538"/>
            <a:ext cx="82280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ตัวอย่างการเขียนข้อกำหนดรายละเอียดงานจ้าง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B8033011-450E-4098-BA37-3266DEDE68E0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56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258763" y="1239838"/>
            <a:ext cx="84994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600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คุณสมบัติเฉพาะตำแหน่ง</a:t>
            </a:r>
            <a:r>
              <a:rPr lang="th-TH" altLang="th-TH" sz="36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เช่น</a:t>
            </a:r>
            <a:endParaRPr lang="en-US" altLang="th-TH" sz="3600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altLang="th-TH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b="1">
                <a:latin typeface="AngsanaUPC" pitchFamily="18" charset="-34"/>
                <a:cs typeface="AngsanaUPC" pitchFamily="18" charset="-34"/>
              </a:rPr>
              <a:t>	(1) เป็นผู้ได้รับวุฒิการศึกษาตั้งแต่ ระดับปริญญาตรี ขึ้นไปหรือเทียบได้ไม่ต่ำกว่านี้จากสถานศึกษาที่ ก.พ. รับรอง ในสาขาเศรษฐศาสตร์ี  บริหารธุรกิจ วิศวกรรมศาสตร์</a:t>
            </a:r>
          </a:p>
          <a:p>
            <a:endParaRPr lang="th-TH" altLang="th-TH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b="1">
                <a:latin typeface="AngsanaUPC" pitchFamily="18" charset="-34"/>
                <a:cs typeface="AngsanaUPC" pitchFamily="18" charset="-34"/>
              </a:rPr>
              <a:t>	(2) มีความรู้ความสามารถทางด้านคอมพิวเตอร์ โปรแกรม </a:t>
            </a:r>
            <a:r>
              <a:rPr lang="en-US" altLang="th-TH" b="1">
                <a:latin typeface="AngsanaUPC" pitchFamily="18" charset="-34"/>
                <a:cs typeface="AngsanaUPC" pitchFamily="18" charset="-34"/>
              </a:rPr>
              <a:t>Microsoft Office : Word, Excel, PowerPoint 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และใช้ </a:t>
            </a:r>
            <a:r>
              <a:rPr lang="en-US" altLang="th-TH" b="1">
                <a:latin typeface="AngsanaUPC" pitchFamily="18" charset="-34"/>
                <a:cs typeface="AngsanaUPC" pitchFamily="18" charset="-34"/>
              </a:rPr>
              <a:t>Internet 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ได้เป็นอย่างดี</a:t>
            </a:r>
            <a:endParaRPr lang="en-US" altLang="th-TH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4516" name="TextBox 6"/>
          <p:cNvSpPr txBox="1">
            <a:spLocks noChangeArrowheads="1"/>
          </p:cNvSpPr>
          <p:nvPr/>
        </p:nvSpPr>
        <p:spPr bwMode="auto">
          <a:xfrm>
            <a:off x="393700" y="109538"/>
            <a:ext cx="8228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ตัวอย่างการเขียนข้อกำหนดรายละเอียดงานจ้าง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A58838E9-414F-45B8-86E9-17E9A0686B9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1025525"/>
            <a:ext cx="84994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ลักษณะงานที่จ้าง</a:t>
            </a:r>
            <a:r>
              <a:rPr lang="th-TH" sz="32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เช่น</a:t>
            </a:r>
            <a:endParaRPr lang="en-US" sz="3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 algn="thaiDist">
              <a:buFontTx/>
              <a:buAutoNum type="arabicParenR"/>
              <a:tabLst>
                <a:tab pos="339725" algn="l"/>
              </a:tabLst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รวบรวม ข้อมูลด้านอุตสาหกรรม และด้านอื่นที่เกี่ยวข้อง เพื่อประกอบการวางแผนพัฒนา ส่งเสริมและสนับสนุนวิสาหกิจอุตสาหกรรม ในการพัฒนากระบวนการผลิต การพัฒนาการจัดการอุตสาหกรรม การพัฒนาศักยภาพการแข่งขันในตลาดอุตสาหกรรม หรือให้ข้อเสนอแนะเพื่อแก้ไขปัญหาที่เกิดขึ้นให้สอดคล้องกับภาวการณ์เปลี่ยนแปลงด้านอุตสาหกรรม ในปัจจุบันทั้งในประเทศและตางประเทศ </a:t>
            </a:r>
          </a:p>
          <a:p>
            <a:pPr marL="457200" indent="-457200" algn="thaiDist">
              <a:buFontTx/>
              <a:buAutoNum type="arabicParenR"/>
              <a:tabLst>
                <a:tab pos="339725" algn="l"/>
              </a:tabLst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ศึกษารูปแบบและกระบวนการเพื่อส่งเสริมการพัฒนาการอุตสาหกรรมให้เกิดการเชื่อมโยงเป็นเครือขายพันธมิตรของธุรกิจที่มีประสิทธิภาพรวมกัน </a:t>
            </a:r>
          </a:p>
          <a:p>
            <a:pPr marL="457200" indent="-457200" algn="thaiDist">
              <a:buFontTx/>
              <a:buAutoNum type="arabicParenR"/>
              <a:tabLst>
                <a:tab pos="339725" algn="l"/>
              </a:tabLst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ร่วมดำเนินการวางแผนการทำงานของหน่วยงานหรือ โครงการเพื่อให้การดาเนินงานเป็นไปตามเป้าหมายผลสัมฤทธิ์ที่กำหนด</a:t>
            </a:r>
          </a:p>
          <a:p>
            <a:pPr marL="457200" indent="-457200" algn="thaiDist">
              <a:buFontTx/>
              <a:buAutoNum type="arabicParenR"/>
              <a:tabLst>
                <a:tab pos="339725" algn="l"/>
              </a:tabLst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.......................................</a:t>
            </a:r>
          </a:p>
          <a:p>
            <a:pPr marL="457200" indent="-457200" algn="thaiDist">
              <a:buFontTx/>
              <a:buAutoNum type="arabicParenR"/>
              <a:tabLst>
                <a:tab pos="339725" algn="l"/>
              </a:tabLst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..........................................</a:t>
            </a:r>
          </a:p>
          <a:p>
            <a:pPr marL="457200" indent="-457200" algn="thaiDist">
              <a:buFontTx/>
              <a:buAutoNum type="arabicParenR"/>
              <a:tabLst>
                <a:tab pos="339725" algn="l"/>
              </a:tabLst>
              <a:defRPr/>
            </a:pP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งานอื่นๆ  ตามที่ได้รับมอบหมาย </a:t>
            </a:r>
          </a:p>
        </p:txBody>
      </p: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393700" y="109538"/>
            <a:ext cx="8228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ตัวอย่างการเขียนข้อกำหนดรายละเอียดงานจ้าง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7218D44-B605-4871-9B06-E0E2894F6A8D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393700" y="1131888"/>
            <a:ext cx="84994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รายละเอียดและเงื่อนไขเกี่ยวกับการจ้าง</a:t>
            </a:r>
            <a:endParaRPr lang="en-US" altLang="th-TH" sz="3200" b="1" u="sng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ก. ระยะเวลาการทำงานที่จ้าง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    ......... (...........)  เดือน  ตั้งแต่วันที่ ...................  ถึงวันที่ .............................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  <a:p>
            <a:endParaRPr lang="th-TH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ข. สถานที่การทำงานที่จ้าง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    ผู้รับจ้างต้องทำงานที่จ้าง  ณ  ..................................................................................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393700" y="109538"/>
            <a:ext cx="8228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ตัวอย่างการเขียนข้อกำหนดรายละเอียดงานจ้าง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46167706-3C72-487E-9EE5-B55915FB2703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59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7587" name="TextBox 6"/>
          <p:cNvSpPr txBox="1">
            <a:spLocks noChangeArrowheads="1"/>
          </p:cNvSpPr>
          <p:nvPr/>
        </p:nvSpPr>
        <p:spPr bwMode="auto">
          <a:xfrm>
            <a:off x="393700" y="1112838"/>
            <a:ext cx="84994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2400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หลักเกณฑ์  วิธีการ  และเงื่อนไขการจ่ายค่าตอบแทนอื่นใด</a:t>
            </a:r>
            <a:endParaRPr lang="en-US" altLang="th-TH" sz="2400" b="1" u="sng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ก. ค่าตอบแทนการทำงานที่จ้างนอกเวลาราชการ</a:t>
            </a:r>
            <a:endParaRPr lang="en-US" altLang="th-TH" sz="2400" b="1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เมื่อผู้ว่าจ้างมอบหมายงานเพิ่มเติมให้ผู้รับจ้างปฏิบัติ  ให้ผู้รับจ้างอนุโลมการเบิกจ่าย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ค่าตอบแทนของงานที่ปฏิบัติเพิ่มเติมดังกล่าวได้  ตามระเบียบกระทรวงการคลังว่าด้วยการเบิกจ่ายเงินค่าตอบแทนการปฏิบัติงานนอกเวลา พ.ศ.2550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  <a:p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ข. ค่าใช้จ่ายในการเดินทางและค่าเช่าที่พักในการเดินทางไปทำงานที่จ้าง</a:t>
            </a:r>
            <a:endParaRPr lang="en-US" altLang="th-TH" sz="2400" b="1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2400" b="1">
                <a:latin typeface="AngsanaUPC" pitchFamily="18" charset="-34"/>
                <a:cs typeface="AngsanaUPC" pitchFamily="18" charset="-34"/>
              </a:rPr>
              <a:t>	หากผู้ว่าจ้างมอบหมายงานให้ผู้รับจ้างไปปฏิบัติงานนอกที่อื่นให้ผู้ว่าจ้าง  ให้ผู้รับจ้า  อนุโลมเบิกจ่ายค่าใช้จ่ายในการเดินทางดังกล่าวได้  ตามระเบียบกระทรวงการคลังว่าด้วยการเบิกจ่ายค่าใช้จ่ายในการเดินทางไปราชการ  พ.ศ.  2550 และระเบียบกระทรวงการคลังว่าด้วยค่าใช้จ่ายในการฝึกอบรมการจัดงานและการประชุมระหว่างประเทศ  พ.ศ.  2549 และแก้ไขเพิ่มเติม</a:t>
            </a:r>
            <a:endParaRPr lang="en-US" altLang="th-TH" sz="24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393700" y="342900"/>
            <a:ext cx="8228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ตัวอย่างการเขียนข้อกำหนดรายละเอียดงานจ้าง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F1B44EDB-47DB-4E5E-A3AC-74AA7C92A7D8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98500" y="2165350"/>
            <a:ext cx="7710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9600" b="1">
                <a:latin typeface="AngsanaUPC" pitchFamily="18" charset="-34"/>
                <a:cs typeface="AngsanaUPC" pitchFamily="18" charset="-34"/>
              </a:rPr>
              <a:t>หลักการเขียน </a:t>
            </a:r>
            <a:r>
              <a:rPr lang="en-US" altLang="th-TH" sz="9600" b="1">
                <a:latin typeface="AngsanaUPC" pitchFamily="18" charset="-34"/>
                <a:cs typeface="AngsanaUPC" pitchFamily="18" charset="-34"/>
              </a:rPr>
              <a:t>TOR</a:t>
            </a:r>
            <a:endParaRPr lang="th-TH" altLang="th-TH" sz="9600" b="1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E4DD75A-6E1F-420A-8A23-D57D82C4B3C9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995363" y="1720850"/>
            <a:ext cx="72072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7200" b="1"/>
              <a:t>การทำสัญญา</a:t>
            </a:r>
          </a:p>
          <a:p>
            <a:pPr algn="ctr"/>
            <a:r>
              <a:rPr lang="th-TH" altLang="th-TH" sz="7200" b="1"/>
              <a:t>และการบริหารสัญญา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657975" y="63388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D41C634B-4A1E-44FD-81C0-0EB824C3E1EC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grpSp>
        <p:nvGrpSpPr>
          <p:cNvPr id="69635" name="กลุ่ม 27"/>
          <p:cNvGrpSpPr>
            <a:grpSpLocks/>
          </p:cNvGrpSpPr>
          <p:nvPr/>
        </p:nvGrpSpPr>
        <p:grpSpPr bwMode="auto">
          <a:xfrm>
            <a:off x="111125" y="93663"/>
            <a:ext cx="8929688" cy="6094412"/>
            <a:chOff x="119063" y="93158"/>
            <a:chExt cx="8929687" cy="6094917"/>
          </a:xfrm>
        </p:grpSpPr>
        <p:sp>
          <p:nvSpPr>
            <p:cNvPr id="3" name="TextBox 2"/>
            <p:cNvSpPr txBox="1"/>
            <p:nvPr/>
          </p:nvSpPr>
          <p:spPr>
            <a:xfrm>
              <a:off x="1898651" y="248746"/>
              <a:ext cx="7150099" cy="770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h-TH" sz="4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+mj-cs"/>
                </a:rPr>
                <a:t>ขั้นตอนการจัดซื้อจัดจ้าง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7438" y="1480748"/>
              <a:ext cx="3143250" cy="139076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จัดทำรายงานขอซื้อขอจ้างตามระเบียบเสนอ</a:t>
              </a:r>
            </a:p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หัวหน้าส่วนราชการ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65900" y="3292235"/>
              <a:ext cx="2482850" cy="1390765"/>
            </a:xfrm>
            <a:prstGeom prst="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solidFill>
                    <a:schemeClr val="tx1"/>
                  </a:solidFill>
                  <a:latin typeface="Angsana New" panose="02020603050405020304" pitchFamily="18" charset="-34"/>
                  <a:cs typeface="+mj-cs"/>
                </a:rPr>
                <a:t>ดำเนินการจัดหาตามระเบียบฯ จนได้ตัว</a:t>
              </a:r>
            </a:p>
            <a:p>
              <a:pPr algn="ctr">
                <a:defRPr/>
              </a:pPr>
              <a:r>
                <a:rPr lang="th-TH" b="1" dirty="0">
                  <a:solidFill>
                    <a:schemeClr val="tx1"/>
                  </a:solidFill>
                  <a:latin typeface="Angsana New" panose="02020603050405020304" pitchFamily="18" charset="-34"/>
                  <a:cs typeface="+mj-cs"/>
                </a:rPr>
                <a:t>ผู้ชนะราคา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7438" y="3292235"/>
              <a:ext cx="2497138" cy="139076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Angsana New" panose="02020603050405020304" pitchFamily="18" charset="-34"/>
                  <a:cs typeface="+mj-cs"/>
                </a:rPr>
                <a:t>ขออนุมัติสั่งซื้อ/สั่งจ้างจากผู้มีอำนาจ ตามระเบียบฯ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7413" y="5216444"/>
              <a:ext cx="2343150" cy="971631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ทำสัญญาหรือข้อตกลงเป็นหนังสือ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4587" y="5216444"/>
              <a:ext cx="1816100" cy="971631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ตรวจรับพัสดุ/งานจ้าง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99312" y="5216444"/>
              <a:ext cx="1816100" cy="971631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TH SarabunIT๙" panose="020B0500040200020003" pitchFamily="34" charset="-34"/>
                  <a:cs typeface="+mj-cs"/>
                </a:rPr>
                <a:t>ควบคุมพัสดุ</a:t>
              </a:r>
            </a:p>
          </p:txBody>
        </p:sp>
        <p:sp>
          <p:nvSpPr>
            <p:cNvPr id="28682" name="TextBox 12"/>
            <p:cNvSpPr txBox="1">
              <a:spLocks noChangeArrowheads="1"/>
            </p:cNvSpPr>
            <p:nvPr/>
          </p:nvSpPr>
          <p:spPr bwMode="auto">
            <a:xfrm>
              <a:off x="6661150" y="1201325"/>
              <a:ext cx="2079625" cy="462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th-TH" sz="2400" b="1" dirty="0" smtClean="0">
                  <a:latin typeface="TH SarabunIT๙" panose="020B0500040200020003" pitchFamily="34" charset="-34"/>
                  <a:cs typeface="+mj-cs"/>
                </a:rPr>
                <a:t>หัวหน้าส่วนราชการ</a:t>
              </a:r>
            </a:p>
          </p:txBody>
        </p:sp>
        <p:sp>
          <p:nvSpPr>
            <p:cNvPr id="28683" name="TextBox 13"/>
            <p:cNvSpPr txBox="1">
              <a:spLocks noChangeArrowheads="1"/>
            </p:cNvSpPr>
            <p:nvPr/>
          </p:nvSpPr>
          <p:spPr bwMode="auto">
            <a:xfrm>
              <a:off x="1898651" y="1183860"/>
              <a:ext cx="1835150" cy="4620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th-TH" sz="2400" b="1" dirty="0" smtClean="0">
                  <a:latin typeface="TH SarabunIT๙" panose="020B0500040200020003" pitchFamily="34" charset="-34"/>
                  <a:cs typeface="+mj-cs"/>
                </a:rPr>
                <a:t>เจ้าหน้าที่พัสดุ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425826" y="1976089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770687" y="2038006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7685070" y="2888994"/>
              <a:ext cx="403258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6138862" y="3719308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3924283" y="4713182"/>
              <a:ext cx="403258" cy="4000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525963" y="5506982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783387" y="5506982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098551" y="2695286"/>
              <a:ext cx="2528887" cy="27084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marL="177800" indent="-177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เหตุผลความจำเป็นที่ต้องซื้อหรือจ้าง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รายละเอียดของพัสดุที่จะซื้อ</a:t>
              </a:r>
              <a:r>
                <a:rPr lang="en-US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/</a:t>
              </a: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งานที่จะจ้าง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ราคามาตรฐาน หรือราคากลางของทางราชการ หรือราคาที่เคยซื้อหรือจ้างครั้งหลังสุดภายในระยะเวลา </a:t>
              </a:r>
              <a:r>
                <a:rPr lang="en-US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2</a:t>
              </a: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 ปีงบประมาณ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วงเงินที่จะซื้อหรือจ้าง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กำหนดเวลาที่ต้องการใช้พัสดุนั้น หรือให้งานแล้วเสร็จ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วิธีที่จะซื้อหรือจ้าง 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6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ข้อเสนออื่นๆ</a:t>
              </a:r>
              <a:endParaRPr lang="th-TH" altLang="en-US" sz="1600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20968" y="2422715"/>
              <a:ext cx="2111753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C000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Quark" panose="02000000000000000000" pitchFamily="50" charset="0"/>
                  <a:cs typeface="+mj-cs"/>
                </a:rPr>
                <a:t>รายละเอียด </a:t>
              </a:r>
            </a:p>
          </p:txBody>
        </p:sp>
        <p:pic>
          <p:nvPicPr>
            <p:cNvPr id="6965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91"/>
            <a:stretch>
              <a:fillRect/>
            </a:stretch>
          </p:blipFill>
          <p:spPr bwMode="auto">
            <a:xfrm>
              <a:off x="2249488" y="1570038"/>
              <a:ext cx="1176337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200" y="1663700"/>
              <a:ext cx="1228725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สี่เหลี่ยมมุมมน 30"/>
            <p:cNvSpPr/>
            <p:nvPr/>
          </p:nvSpPr>
          <p:spPr>
            <a:xfrm>
              <a:off x="119063" y="93158"/>
              <a:ext cx="1349375" cy="512804"/>
            </a:xfrm>
            <a:prstGeom prst="roundRect">
              <a:avLst/>
            </a:prstGeom>
            <a:solidFill>
              <a:srgbClr val="57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งบประมาณ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5" name="สี่เหลี่ยมมุมมน 30"/>
            <p:cNvSpPr/>
            <p:nvPr/>
          </p:nvSpPr>
          <p:spPr>
            <a:xfrm>
              <a:off x="119063" y="782190"/>
              <a:ext cx="1349375" cy="512804"/>
            </a:xfrm>
            <a:prstGeom prst="roundRect">
              <a:avLst/>
            </a:prstGeom>
            <a:solidFill>
              <a:srgbClr val="57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เตรียมการ</a:t>
              </a:r>
              <a:endParaRPr lang="en-US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19184" y="1327178"/>
              <a:ext cx="1779252" cy="1400383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177800" indent="-177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แบบรูปรายการ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ราคากลาง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แผนจัดซื้อจัดจ้าง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รายละเอียดคุณลักษณะเฉพาะ</a:t>
              </a: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Calibri Light" panose="020F0302020204030204" pitchFamily="34" charset="0"/>
                <a:buAutoNum type="arabicParenR"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เอกสารการจัดซื้อจัดจ้าง</a:t>
              </a:r>
            </a:p>
            <a:p>
              <a:pPr marL="0" indent="0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th-TH" altLang="en-US" sz="1400" b="1" dirty="0" smtClean="0">
                  <a:solidFill>
                    <a:srgbClr val="0000CC"/>
                  </a:solidFill>
                  <a:latin typeface="Angsana New" panose="02020603050405020304" pitchFamily="18" charset="-34"/>
                  <a:cs typeface="+mj-cs"/>
                </a:rPr>
                <a:t>เป็นต้น</a:t>
              </a:r>
              <a:endParaRPr lang="th-TH" altLang="en-US" sz="1400" dirty="0" smtClean="0">
                <a:solidFill>
                  <a:srgbClr val="C00000"/>
                </a:solidFill>
                <a:latin typeface="Angsana New" panose="02020603050405020304" pitchFamily="18" charset="-34"/>
                <a:cs typeface="+mj-cs"/>
              </a:endParaRPr>
            </a:p>
          </p:txBody>
        </p:sp>
        <p:sp>
          <p:nvSpPr>
            <p:cNvPr id="2" name="ลูกศรลง 1"/>
            <p:cNvSpPr/>
            <p:nvPr/>
          </p:nvSpPr>
          <p:spPr>
            <a:xfrm>
              <a:off x="614363" y="718685"/>
              <a:ext cx="358775" cy="176227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ight Arrow 14"/>
            <p:cNvSpPr/>
            <p:nvPr/>
          </p:nvSpPr>
          <p:spPr>
            <a:xfrm>
              <a:off x="1808163" y="1871305"/>
              <a:ext cx="403225" cy="4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F9668544-12C7-497C-996C-61C0D0D885A4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4000" b="1"/>
              <a:t>สาระสำคัญของสัญญา</a:t>
            </a: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523875" y="1252538"/>
            <a:ext cx="8015288" cy="4422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	ข้อตกลงเกี่ยวกับสิ่งของที่ซื้อขาย/งานที่จ้าง ปริมาณ จำนวน และราคาแบบรูป </a:t>
            </a:r>
            <a:r>
              <a:rPr lang="th-TH" altLang="th-TH" sz="32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(งานซื้อต้องเป็นของแท้ ของใหม่ ไม่เคยใช้งานมาก่อน)</a:t>
            </a:r>
          </a:p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	</a:t>
            </a:r>
            <a:r>
              <a:rPr lang="th-TH" altLang="th-TH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เงื่อนไขการส่งมอบ การตรวจรับ  (ทั้งหมด/บางส่วน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	เงื่อนไขการชำระเงิน (เงินล่วงหน้า /งวดเงิน)</a:t>
            </a:r>
          </a:p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	</a:t>
            </a:r>
            <a:r>
              <a:rPr lang="th-TH" altLang="th-TH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เงื่อนไขการรับประกัน ความชำรุดบกพร่อง</a:t>
            </a:r>
          </a:p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	การวางหลักประกันการปฏิบัติตามสัญญา</a:t>
            </a:r>
          </a:p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r>
              <a:rPr lang="th-TH" altLang="th-TH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	เงื่อนไขการบอกเลิกสัญญา /ค่าปรับ</a:t>
            </a:r>
          </a:p>
          <a:p>
            <a:pPr marL="363538" indent="-363538">
              <a:buFont typeface="Wingdings 2" panose="05020102010507070707" pitchFamily="18" charset="2"/>
              <a:buNone/>
              <a:defRPr/>
            </a:pPr>
            <a:r>
              <a:rPr lang="en-US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th-TH" alt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	การรับผิดชอบค่าเสียหาย/การขยายเวลาส่งมอบ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2549FA57-15E3-487C-ABFC-249F2AA03A57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523875" y="349250"/>
            <a:ext cx="8202613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4000" b="1"/>
              <a:t>การกำหนดอัตราค่าปรับ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3875" y="1397000"/>
          <a:ext cx="8202613" cy="384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165"/>
                <a:gridCol w="4867448"/>
              </a:tblGrid>
              <a:tr h="57906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ประเภท</a:t>
                      </a:r>
                      <a:endParaRPr lang="th-TH" sz="32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อัตราค่าปรับรายวัน</a:t>
                      </a:r>
                      <a:endParaRPr lang="th-TH" sz="32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02" marB="45702"/>
                </a:tc>
              </a:tr>
              <a:tr h="944802"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r>
                        <a:rPr lang="th-TH" alt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ซื้อ/จ้างไม่ต้องการผลสำเร็จพร้อมกัน</a:t>
                      </a:r>
                      <a:endParaRPr lang="th-TH" sz="28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altLang="th-TH" sz="2800" b="1" kern="120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ร้อยละ 0.01 – 0.20 ของราคาพัสดุที่ไม่ได้รับมอบ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 marL="91443" marR="91443" marT="45702" marB="45702"/>
                </a:tc>
              </a:tr>
              <a:tr h="944802"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จ้างต้องการผลสำเร็จพร้อมกัน</a:t>
                      </a:r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ร้อยละ 0.01 – 0.10 </a:t>
                      </a:r>
                    </a:p>
                    <a:p>
                      <a:pPr algn="l"/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แต่ไม่ต่ำกว่าวันละ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 100 บาท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 marL="91443" marR="91443" marT="45702" marB="45702"/>
                </a:tc>
              </a:tr>
              <a:tr h="1371500"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จ้างก่อสร้างสาธารณูปโภคที่มีผลกระทบต่อการจราจร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(ดูคำนิยาม)</a:t>
                      </a:r>
                    </a:p>
                  </a:txBody>
                  <a:tcPr marL="91443" marR="91443" marT="45702" marB="45702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ร้อยละ 0.25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</a:txBody>
                  <a:tcPr marL="91443" marR="91443" marT="45702" marB="45702"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271A03CB-E1B1-4F38-BF87-62BEB73C9B10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523875" y="349250"/>
            <a:ext cx="8015288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4000" b="1"/>
              <a:t>การจ่ายเงิน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3875" y="1181100"/>
          <a:ext cx="8015288" cy="408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911"/>
                <a:gridCol w="4599377"/>
              </a:tblGrid>
              <a:tr h="57916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การจ่ายเงินล่วงหน้า</a:t>
                      </a:r>
                      <a:endParaRPr lang="th-TH" sz="32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งวดเงิน</a:t>
                      </a:r>
                      <a:endParaRPr lang="th-TH" sz="32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54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h-TH" sz="2800" b="1" u="sng" dirty="0" smtClean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หลัก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จ่ายไม่ได้</a:t>
                      </a:r>
                    </a:p>
                    <a:p>
                      <a:pPr>
                        <a:defRPr/>
                      </a:pPr>
                      <a:r>
                        <a:rPr lang="th-TH" sz="2800" b="1" u="sng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ข้อยกเว้น</a:t>
                      </a:r>
                    </a:p>
                    <a:p>
                      <a:pPr marL="0" lvl="1" indent="0">
                        <a:defRPr/>
                      </a:pPr>
                      <a:r>
                        <a:rPr lang="th-TH" sz="2800" b="1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มีความจำเป็นจะต้องจ่าย</a:t>
                      </a:r>
                    </a:p>
                    <a:p>
                      <a:pPr marL="0" lvl="1" indent="0">
                        <a:defRPr/>
                      </a:pPr>
                      <a:r>
                        <a:rPr lang="th-TH" sz="2800" b="1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มีกำหนดเงื่อนไขไว้ในเอกสารสอบราคา หรือประกวดราคา ก่อนการทำสัญญาหรือข้อตกลง</a:t>
                      </a:r>
                    </a:p>
                    <a:p>
                      <a:pPr marL="0" lvl="1" indent="0">
                        <a:defRPr/>
                      </a:pPr>
                      <a:r>
                        <a:rPr lang="th-TH" sz="2800" b="1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จ่ายได้เฉพาะกรณีและตามหลักเกณฑ์ที่กำหนด</a:t>
                      </a:r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Font typeface="Wingdings 2" pitchFamily="18" charset="2"/>
                        <a:buNone/>
                        <a:defRPr/>
                      </a:pPr>
                      <a:r>
                        <a:rPr lang="th-TH" sz="2800" b="1" u="sng" kern="1200" dirty="0" smtClean="0">
                          <a:solidFill>
                            <a:srgbClr val="0070C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สัญญาจ้างก่อสร้าง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800" b="1" kern="120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ราคาต่อหน่วย 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(Unit Cost)</a:t>
                      </a:r>
                      <a:r>
                        <a:rPr lang="th-TH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จ่ายค่าจ้างตามเนื้องานที่ทำเสร็จจริง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2800" b="1" kern="120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ราคาเหมารวม 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(Lump Sum)</a:t>
                      </a:r>
                      <a:r>
                        <a:rPr lang="th-TH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จ่ายตามวงเงินที่กำหนดในสัญญา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th-TH" sz="2800" b="1" kern="1200" dirty="0" smtClean="0">
                        <a:solidFill>
                          <a:schemeClr val="dk1"/>
                        </a:solidFill>
                        <a:effectLst/>
                        <a:latin typeface="AngsanaUPC" panose="02020603050405020304" pitchFamily="18" charset="-34"/>
                        <a:ea typeface="+mn-ea"/>
                        <a:cs typeface="AngsanaUPC" panose="02020603050405020304" pitchFamily="18" charset="-34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2800" b="1" u="sng" kern="1200" dirty="0" smtClean="0">
                          <a:solidFill>
                            <a:srgbClr val="0070C0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งานซื้อ/จ้าง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UPC" panose="02020603050405020304" pitchFamily="18" charset="-34"/>
                          <a:ea typeface="+mn-ea"/>
                          <a:cs typeface="AngsanaUPC" panose="02020603050405020304" pitchFamily="18" charset="-34"/>
                        </a:rPr>
                        <a:t>จ่ายเงินเมื่อส่งมอบสิ่งของหรืองานถูกต้องครบถ้วนตามเงื่อนไขสัญญา  เว้นแต่กำหนดไว้เป็นอย่างอื่น</a:t>
                      </a:r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58813" y="1490663"/>
            <a:ext cx="7893050" cy="4305300"/>
          </a:xfrm>
        </p:spPr>
        <p:txBody>
          <a:bodyPr/>
          <a:lstStyle/>
          <a:p>
            <a:pPr>
              <a:defRPr/>
            </a:pPr>
            <a:r>
              <a:rPr lang="th-TH" sz="28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วัตถุประสงค์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เพื่อให้งานที่จ้างเป็นไปตามลำดับขั้นตอน ตามหลักวิชาการของ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การก่อสร้าง 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และการแบ่งจ่ายเงินเมื่อผู้รับจ้างส่งมอบงานในแต่ละงวด เพื่อให้ผู้รับจ้างเกิดสภาพคล่องทางการเงิน และใช้เป็นทุนหมุนเวียนในการก่อสร้าง  การกำหนดจ่ายเงินเป็นงวดนั้น จึงต้องกำหนดให้สัมพันธ์กันระหว่างงวดงานกับงวดเงิน </a:t>
            </a:r>
          </a:p>
          <a:p>
            <a:pPr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กรณีที่มีการแบ่งงวดงานและงวดเงินแล้ว โดยหลัก ผู้ว่าจ้างไม่อาจรับมอบงานและจ่ายเงินข้ามงวดได้ เว้นแต่ ตาม</a:t>
            </a:r>
            <a:r>
              <a:rPr lang="th-TH" sz="2800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ข้อเท็จจริงของหลักวิชาการของการก่อสร้าง งานที่ส่งมอบนั้น เป็นอิสระไม่เกี่ยวข้องกับงานในงวดก่อนหน้านั้น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 และมีการกำหนดไว้ในสัญญาว่า สามารถส่งมอบงานข้ามงวดได้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07" y="308795"/>
            <a:ext cx="7893422" cy="72107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การแบ่งงวดงานและงวดเงิน</a:t>
            </a:r>
            <a:endParaRPr lang="en-US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37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D167BBF-7C23-4737-BB13-C2E48B54519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58963" y="1619250"/>
            <a:ext cx="67119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h-TH" altLang="en-US" sz="3600" b="1">
                <a:latin typeface="AngsanaUPC" pitchFamily="18" charset="-34"/>
                <a:cs typeface="AngsanaUPC" pitchFamily="18" charset="-34"/>
              </a:rPr>
              <a:t>การบริหารสัญญา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h-TH" altLang="en-US" sz="3600" b="1">
                <a:latin typeface="AngsanaUPC" pitchFamily="18" charset="-34"/>
                <a:cs typeface="AngsanaUPC" pitchFamily="18" charset="-34"/>
              </a:rPr>
              <a:t>การแก้ไขเปลี่ยนแปลงสัญญาหรือข้อตกลง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h-TH" altLang="en-US" sz="3600" b="1">
                <a:latin typeface="AngsanaUPC" pitchFamily="18" charset="-34"/>
                <a:cs typeface="AngsanaUPC" pitchFamily="18" charset="-34"/>
              </a:rPr>
              <a:t>การงด หรือลดค่าปรับ หรือขยายระยะเวลา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h-TH" altLang="en-US" sz="3600" b="1">
                <a:latin typeface="AngsanaUPC" pitchFamily="18" charset="-34"/>
                <a:cs typeface="AngsanaUPC" pitchFamily="18" charset="-34"/>
              </a:rPr>
              <a:t>การบอกเลิกสัญญา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h-TH" altLang="en-US" sz="3600" b="1">
                <a:latin typeface="AngsanaUPC" pitchFamily="18" charset="-34"/>
                <a:cs typeface="AngsanaUPC" pitchFamily="18" charset="-34"/>
              </a:rPr>
              <a:t>การสั่งทิ้งงาน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246CE2D-D57C-4A79-8019-142A1BE58EA5}" type="slidenum">
              <a:rPr lang="th-TH" altLang="th-TH" sz="2000">
                <a:solidFill>
                  <a:srgbClr val="898989"/>
                </a:solidFill>
                <a:latin typeface="Quark" pitchFamily="50" charset="0"/>
              </a:rPr>
              <a:pPr/>
              <a:t>66</a:t>
            </a:fld>
            <a:endParaRPr lang="th-TH" altLang="th-TH" sz="2000">
              <a:solidFill>
                <a:srgbClr val="898989"/>
              </a:solidFill>
              <a:latin typeface="Quar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138" y="563563"/>
            <a:ext cx="7362825" cy="923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5400" b="1" dirty="0">
                <a:solidFill>
                  <a:schemeClr val="bg1"/>
                </a:solidFill>
                <a:latin typeface="TH SarabunIT๙" panose="020B0500040200020003" pitchFamily="34" charset="-34"/>
                <a:cs typeface="+mj-cs"/>
              </a:rPr>
              <a:t>การดำเนินการตามสัญญา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2D01EBC-4E2D-4497-8959-29EECE736030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214313" y="134938"/>
            <a:ext cx="87201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000" b="1">
                <a:solidFill>
                  <a:srgbClr val="2F2FFF"/>
                </a:solidFill>
                <a:latin typeface="AngsanaUPC" pitchFamily="18" charset="-34"/>
                <a:cs typeface="AngsanaUPC" pitchFamily="18" charset="-34"/>
              </a:rPr>
              <a:t>ใคร ?   เป็นผู้มีหน้าที่บริหารสัญญา</a:t>
            </a: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214313" y="1022350"/>
            <a:ext cx="87201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806450" indent="-442913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th-TH" altLang="th-TH" b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คำวินิจฉัย กวพ. ด่วนที่สุด ที่ กค(กวพ) 0408.4/28514 ลว.12 ต.ค.48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เจ้าหน้าที่พัสดุ/ </a:t>
            </a:r>
            <a:r>
              <a:rPr lang="th-TH" altLang="th-TH" sz="36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คณะกรรมการตรวจรับพัสดุ </a:t>
            </a:r>
            <a:r>
              <a:rPr lang="th-TH" altLang="th-TH" sz="3600" b="1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หรือ </a:t>
            </a:r>
            <a:r>
              <a:rPr lang="th-TH" altLang="th-TH" sz="3600" b="1">
                <a:solidFill>
                  <a:srgbClr val="990033"/>
                </a:solidFill>
                <a:latin typeface="AngsanaUPC" pitchFamily="18" charset="-34"/>
                <a:cs typeface="AngsanaUPC" pitchFamily="18" charset="-34"/>
              </a:rPr>
              <a:t>คณะกรรมการตรวจการจ้าง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th-TH" altLang="th-TH" sz="3600" b="1" u="sng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โดยปกติ </a:t>
            </a:r>
            <a:r>
              <a:rPr lang="th-TH" altLang="th-TH" sz="3600" b="1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ต้องมีหน้าที่บริหารสัญญา กล่าวคือ เมื่อสัญญา</a:t>
            </a:r>
          </a:p>
          <a:p>
            <a:pPr lvl="1" eaLnBrk="1" hangingPunct="1">
              <a:buClr>
                <a:srgbClr val="C00000"/>
              </a:buClr>
              <a:buFont typeface="Verdana" pitchFamily="34" charset="0"/>
              <a:buNone/>
            </a:pPr>
            <a:r>
              <a:rPr lang="th-TH" altLang="th-TH" sz="3600" b="1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	ครบกำหนด จะต้องแจ้งให้ผู้ขายหรือรับจ้างส่งมอบงาน 	ตามสัญญา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th-TH" altLang="th-TH" sz="3600" b="1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 เจ้าหน้าที่ดังกล่าว จะต้องเสนอหัวหน้าส่วนราชการ ให้มี </a:t>
            </a:r>
            <a:r>
              <a:rPr lang="th-TH" altLang="th-TH" sz="36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หนังสือแจ้งเตือน </a:t>
            </a:r>
            <a:r>
              <a:rPr lang="th-TH" altLang="th-TH" sz="3600" b="1">
                <a:solidFill>
                  <a:srgbClr val="990099"/>
                </a:solidFill>
                <a:latin typeface="AngsanaUPC" pitchFamily="18" charset="-34"/>
                <a:cs typeface="AngsanaUPC" pitchFamily="18" charset="-34"/>
              </a:rPr>
              <a:t>แจ้งปรับ </a:t>
            </a:r>
            <a:r>
              <a:rPr lang="th-TH" altLang="th-TH" sz="3600" b="1">
                <a:solidFill>
                  <a:srgbClr val="000066"/>
                </a:solidFill>
                <a:latin typeface="AngsanaUPC" pitchFamily="18" charset="-34"/>
                <a:cs typeface="AngsanaUPC" pitchFamily="18" charset="-34"/>
              </a:rPr>
              <a:t>แล้วแต่กรณี  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th-TH" altLang="th-TH" sz="3600" b="1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หากมิได้ดำเนินการ </a:t>
            </a:r>
            <a:r>
              <a:rPr lang="th-TH" altLang="th-TH" sz="3600" b="1" i="1" u="sng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จะถือว่าละเลยไม่ดำเนินการตามหน้าที่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1953383E-DDC3-4BF4-AA4A-A2067E44A69D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1293813"/>
            <a:ext cx="8015288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defRPr/>
            </a:pP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	เมื่อครบกำหนดสัญญา/ข้อตกลง </a:t>
            </a:r>
            <a:r>
              <a:rPr lang="th-TH" sz="30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ยังไม่มีการส่งมอบต้องแจ้งการปรับ</a:t>
            </a:r>
          </a:p>
          <a:p>
            <a:pPr marL="268288" indent="-268288">
              <a:defRPr/>
            </a:pPr>
            <a:r>
              <a:rPr lang="en-US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</a:t>
            </a: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	</a:t>
            </a:r>
            <a:r>
              <a:rPr lang="th-TH" sz="3200" b="1" spc="-15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เมื่อมีการส่งมอบพัสดุเกินกำหนดสัญญา/ข้อตกลง </a:t>
            </a:r>
            <a:r>
              <a:rPr lang="th-TH" sz="3600" b="1" u="sng" spc="-15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ต้องสงวนสิทธิการปรับ</a:t>
            </a:r>
          </a:p>
          <a:p>
            <a:pPr marL="268288" indent="-268288">
              <a:defRPr/>
            </a:pPr>
            <a:r>
              <a:rPr lang="en-US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6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การนับวันปรับ</a:t>
            </a:r>
            <a:r>
              <a:rPr 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นับถัดจากวันครบกำหนดสัญญา/ข้อตกลง จนถึงวันที่ผู้ขายหรือผู้รับจ้างสิ่งมอบสิ่งของถูกต้องครบถ้วน หรือจนวันที่บอกเลิกสัญญา/ข้อตกลง (หักด้วยระยะเวลาที่คณะกรรมการตรวจรับใช้ไปในการตรวจรับออกจากจำนวนวันที่ต้องถูกปรับด้วย)</a:t>
            </a:r>
          </a:p>
          <a:p>
            <a:pPr marL="268288" indent="-268288" algn="thaiDist">
              <a:defRPr/>
            </a:pPr>
            <a:r>
              <a:rPr lang="en-US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สิ่งของประกอบกันเป็นชุด ให้ปรับทั้งชุด</a:t>
            </a:r>
          </a:p>
          <a:p>
            <a:pPr marL="268288" indent="-268288" algn="thaiDist">
              <a:defRPr/>
            </a:pPr>
            <a:r>
              <a:rPr lang="en-US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</a:t>
            </a: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สิ่งของรวมติดตั้ง/ทดลอง ให้ปรับตามราคาของทั้งหมด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769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4400" b="1"/>
              <a:t>การปรับ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40EE4E2-7775-4D51-B0B4-15C34CB15CFC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69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523875" y="1298575"/>
            <a:ext cx="3121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600" b="1" u="sng">
                <a:latin typeface="AngsanaUPC" pitchFamily="18" charset="-34"/>
                <a:cs typeface="AngsanaUPC" pitchFamily="18" charset="-34"/>
              </a:rPr>
              <a:t>หลัก</a:t>
            </a: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 </a:t>
            </a:r>
          </a:p>
          <a:p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ห้ามแก้ไข เปลี่ยนแปลง</a:t>
            </a:r>
          </a:p>
        </p:txBody>
      </p: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769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4400" b="1"/>
              <a:t>การแก้ไขเปลี่ยนแปลงสัญญา</a:t>
            </a: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3644900" y="1298575"/>
            <a:ext cx="51355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h-TH" altLang="th-TH" sz="3200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ข้อยกเว้น</a:t>
            </a:r>
            <a:endParaRPr lang="en-US" altLang="th-TH" sz="3200" b="1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 marL="174625" lvl="1"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 กรณีจำเป็น ไม่ทำให้ราชการเสียประโยชน์</a:t>
            </a:r>
            <a:endParaRPr lang="en-US" altLang="th-TH" sz="3200" b="1">
              <a:latin typeface="AngsanaUPC" pitchFamily="18" charset="-34"/>
              <a:cs typeface="AngsanaUPC" pitchFamily="18" charset="-34"/>
            </a:endParaRPr>
          </a:p>
          <a:p>
            <a:pPr marL="174625" lvl="1">
              <a:lnSpc>
                <a:spcPct val="90000"/>
              </a:lnSpc>
              <a:buFontTx/>
              <a:buChar char="•"/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 กรณีแก้ไขเพื่อประโยชน์ของทางราชการ</a:t>
            </a:r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560388" y="2900363"/>
            <a:ext cx="7978775" cy="3108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th-TH" altLang="th-TH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อำนาจอนุมัติแก้ไขเปลี่ยนแปลงสัญญา   </a:t>
            </a:r>
            <a:r>
              <a:rPr lang="en-US" altLang="th-TH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:  </a:t>
            </a:r>
            <a:r>
              <a:rPr lang="th-TH" altLang="th-TH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หัวหน้าส่วนราชการ</a:t>
            </a:r>
          </a:p>
          <a:p>
            <a:pPr lvl="1"/>
            <a:r>
              <a:rPr lang="th-TH" altLang="th-TH" b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** หลักการแก้ไขฯ **</a:t>
            </a:r>
          </a:p>
          <a:p>
            <a:pPr lvl="1"/>
            <a:r>
              <a:rPr lang="th-TH" altLang="th-TH" b="1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การแก้ไขเปลี่ยนแปลงสัญญา สามารถที่จะพิจารณาดำเนินการแก้ไขเปลี่ยนแปลงสัญญาในช่วงเวลาใดก็ได้ แม้จะล่วงเลยกำหนดระยะเวลาแล้วเสร็จตามสัญญาก็ตาม </a:t>
            </a:r>
            <a:r>
              <a:rPr lang="th-TH" altLang="th-TH" b="1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แต่อย่างช้าจะต้องดำเนินการแก้ไขเปลี่ยนแปลงก่อนที่คณะกรรมการตรวจรับพัสดุ/ตรวจการจ้าง  </a:t>
            </a:r>
            <a:r>
              <a:rPr lang="th-TH" altLang="th-TH" b="1">
                <a:latin typeface="AngsanaUPC" pitchFamily="18" charset="-34"/>
                <a:cs typeface="AngsanaUPC" pitchFamily="18" charset="-34"/>
              </a:rPr>
              <a:t>ได้ทำการตรวจรับพัสดุหรืองานจ้างไว้ใช้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12C2881E-5862-46B9-8105-E372F10E7E0F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725" y="2070100"/>
            <a:ext cx="3484563" cy="21923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7200" b="1">
                <a:latin typeface="AngsanaUPC" pitchFamily="18" charset="-34"/>
                <a:cs typeface="AngsanaUPC" pitchFamily="18" charset="-34"/>
              </a:rPr>
              <a:t>หลักการบริหารพัสดุ</a:t>
            </a:r>
            <a:endParaRPr lang="en-US" altLang="th-TH" sz="72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54513" y="1366838"/>
            <a:ext cx="2030412" cy="1003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โปร่งใส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54513" y="2882900"/>
            <a:ext cx="3135312" cy="1101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ตรวจสอบได้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54513" y="4410075"/>
            <a:ext cx="4479925" cy="10366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มีการแข่งขันอย่างเป็นธรรม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4CD2C0AE-182B-47DC-AFD0-4A59CB75BE47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70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769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4400" b="1"/>
              <a:t>การแก้ไขเปลี่ยนแปลงสัญญา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23875" y="1341438"/>
            <a:ext cx="80152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altLang="th-TH" sz="3600" b="1" u="sng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การแก้ไขสัญญา ถ้าจำเป็นต้อง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เพิ่ม/ลดวงเงิน/ขยายเวลาการส่งมอบ  ให้ตกลงไปพร้อมกัน</a:t>
            </a:r>
          </a:p>
          <a:p>
            <a:endParaRPr lang="th-TH" altLang="th-TH" sz="3600" b="1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altLang="th-TH" sz="36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3600" b="1" u="sng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กรณีงานเกี่ยวกับความมั่นคงแข็งแรง/งานเทคนิคเฉพาะอย่าง  </a:t>
            </a:r>
          </a:p>
          <a:p>
            <a:pPr lvl="1">
              <a:buFont typeface="Arial" pitchFamily="34" charset="0"/>
              <a:buChar char="•"/>
            </a:pPr>
            <a:r>
              <a:rPr lang="th-TH" altLang="th-TH" sz="36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ต้องได้รับการรับรองจากสถาปนิก/ วิศวกรฯ ที่รับผิดชอบก่อนการแก้ไข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90894B8C-79DB-47BC-A0FE-7D0F2F3FFA5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71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800" b="1">
                <a:latin typeface="AngsanaUPC" pitchFamily="18" charset="-34"/>
                <a:cs typeface="AngsanaUPC" pitchFamily="18" charset="-34"/>
              </a:rPr>
              <a:t>การงด ลดค่าปรับ หรือการขยายเวลาทำการ</a:t>
            </a:r>
          </a:p>
          <a:p>
            <a:pPr algn="ctr"/>
            <a:r>
              <a:rPr lang="th-TH" altLang="th-TH" sz="4800" b="1">
                <a:latin typeface="AngsanaUPC" pitchFamily="18" charset="-34"/>
                <a:cs typeface="AngsanaUPC" pitchFamily="18" charset="-34"/>
              </a:rPr>
              <a:t>ตามสัญญา</a:t>
            </a:r>
            <a:endParaRPr lang="th-TH" altLang="th-TH" sz="4800" b="1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3875" y="2117725"/>
            <a:ext cx="8015288" cy="230822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36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การพิจารณางด หรือลดค่าปรับ</a:t>
            </a:r>
          </a:p>
          <a:p>
            <a:pPr lvl="1">
              <a:defRPr/>
            </a:pPr>
            <a:r>
              <a:rPr 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จะเป็นการพิจารณาอนุมัติให้ในเวลาที่</a:t>
            </a:r>
            <a:r>
              <a:rPr lang="th-TH" sz="3600" b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ล่วงเลยกำหนด</a:t>
            </a:r>
            <a:r>
              <a:rPr 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ระยะเวลาของสัญญาหรือข้อตกลงไปแล้ว และเป็นกรณีที่มีค่าปรับเกิดขึ้นแล้ว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3875" y="4533900"/>
            <a:ext cx="8015288" cy="1754188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การพิจารณาขยายเวลาทำการ</a:t>
            </a:r>
          </a:p>
          <a:p>
            <a:pPr lvl="1">
              <a:defRPr/>
            </a:pPr>
            <a:r>
              <a:rPr 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จะเป็นการพิจารณาให้</a:t>
            </a:r>
            <a:r>
              <a:rPr lang="th-TH" sz="3600" b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ก่อนที่จะครบกำหนดสัญญา </a:t>
            </a:r>
            <a:r>
              <a:rPr lang="th-TH" sz="36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และค่าปรับยังไม่เกิดขึ้น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D6C3F95B-89DF-4910-BCE7-0E9B0C278C36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72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800" b="1">
                <a:latin typeface="AngsanaUPC" pitchFamily="18" charset="-34"/>
                <a:cs typeface="AngsanaUPC" pitchFamily="18" charset="-34"/>
              </a:rPr>
              <a:t>การงด ลดค่าปรับ หรือการขยายเวลาทำการ</a:t>
            </a:r>
          </a:p>
          <a:p>
            <a:pPr algn="ctr"/>
            <a:r>
              <a:rPr lang="th-TH" altLang="th-TH" sz="4800" b="1">
                <a:latin typeface="AngsanaUPC" pitchFamily="18" charset="-34"/>
                <a:cs typeface="AngsanaUPC" pitchFamily="18" charset="-34"/>
              </a:rPr>
              <a:t>ตามสัญญา</a:t>
            </a:r>
            <a:endParaRPr lang="th-TH" altLang="th-TH" sz="4800" b="1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523875" y="3363913"/>
            <a:ext cx="79930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th-TH" altLang="th-TH" sz="3600" b="1" u="sng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สาเหตุ</a:t>
            </a:r>
          </a:p>
          <a:p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(1) เหตุเกิดจากความผิด ความบกพร่องของส่วนราชการ</a:t>
            </a:r>
            <a:br>
              <a:rPr lang="th-TH" altLang="th-TH" sz="3600" b="1">
                <a:latin typeface="AngsanaUPC" pitchFamily="18" charset="-34"/>
                <a:cs typeface="AngsanaUPC" pitchFamily="18" charset="-34"/>
              </a:rPr>
            </a:b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(2) เหตุสุดวิสัย</a:t>
            </a:r>
            <a:br>
              <a:rPr lang="th-TH" altLang="th-TH" sz="3600" b="1">
                <a:latin typeface="AngsanaUPC" pitchFamily="18" charset="-34"/>
                <a:cs typeface="AngsanaUPC" pitchFamily="18" charset="-34"/>
              </a:rPr>
            </a:b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(3) เหตุเกิดจากพฤติการณ์ ที่คู่สัญญาไม่ต้องรับผิดตามกฎหมาย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523875" y="2149475"/>
            <a:ext cx="799306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th-TH" altLang="th-TH" sz="4000" b="1" u="sng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อำนาจอนุมัติ</a:t>
            </a:r>
          </a:p>
          <a:p>
            <a:pPr marL="538163" lvl="3">
              <a:lnSpc>
                <a:spcPct val="90000"/>
              </a:lnSpc>
              <a:buFontTx/>
              <a:buChar char="•"/>
            </a:pPr>
            <a:r>
              <a:rPr lang="th-TH" altLang="th-TH" sz="40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หัวหน้าส่วนราชการ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BFB5F11C-990B-473A-BE61-00A8EDA37BE1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73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523875" y="349250"/>
            <a:ext cx="8015288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th-TH" sz="4800" b="1">
                <a:latin typeface="AngsanaUPC" pitchFamily="18" charset="-34"/>
                <a:cs typeface="AngsanaUPC" pitchFamily="18" charset="-34"/>
              </a:rPr>
              <a:t>การงด ลดค่าปรับ หรือการขยายเวลาทำการ</a:t>
            </a:r>
          </a:p>
          <a:p>
            <a:pPr algn="ctr"/>
            <a:r>
              <a:rPr lang="th-TH" altLang="th-TH" sz="4800" b="1">
                <a:latin typeface="AngsanaUPC" pitchFamily="18" charset="-34"/>
                <a:cs typeface="AngsanaUPC" pitchFamily="18" charset="-34"/>
              </a:rPr>
              <a:t>ตามสัญญา</a:t>
            </a:r>
            <a:endParaRPr lang="th-TH" altLang="th-TH" sz="4800" b="1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523875" y="2017713"/>
            <a:ext cx="80152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th-TH" altLang="th-TH" sz="3600" b="1" u="sng">
                <a:solidFill>
                  <a:srgbClr val="EF0B05"/>
                </a:solidFill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altLang="th-TH" sz="3600" b="1" u="sng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altLang="th-TH" sz="3600" b="1" u="sng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600" b="1">
                <a:solidFill>
                  <a:schemeClr val="accent2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-  คู่สัญญาต้องแจ้งเหตุให้ส่วนราชการทราบภายใน 15 วัน </a:t>
            </a:r>
            <a:br>
              <a:rPr lang="th-TH" altLang="th-TH" sz="3600" b="1">
                <a:latin typeface="AngsanaUPC" pitchFamily="18" charset="-34"/>
                <a:cs typeface="AngsanaUPC" pitchFamily="18" charset="-34"/>
              </a:rPr>
            </a:b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     นับแต่เหตุนั้นได้สิ้นสุดลง หากไม่แจ้งตามที่กำหนด จะยก</a:t>
            </a:r>
          </a:p>
          <a:p>
            <a:pPr marL="0" lvl="2">
              <a:lnSpc>
                <a:spcPct val="90000"/>
              </a:lnSpc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     มากล่าวอ้างเพื่อขอลดหรืองดค่าปรับ หรือขยายเวลามิได้</a:t>
            </a:r>
          </a:p>
          <a:p>
            <a:pPr marL="0" lvl="2">
              <a:lnSpc>
                <a:spcPct val="90000"/>
              </a:lnSpc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     เว้นแต่กรณีความผิดความบกพร่องของส่วนราชการ ซึ่งมี</a:t>
            </a:r>
          </a:p>
          <a:p>
            <a:pPr marL="0" lvl="2">
              <a:lnSpc>
                <a:spcPct val="90000"/>
              </a:lnSpc>
            </a:pP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     หลักฐานชัดแจ้งหรือส่วนราชการทราบดีอยู่แล้วตั้งแต่ต้น</a:t>
            </a:r>
            <a:r>
              <a:rPr lang="th-TH" altLang="th-TH" sz="3600" b="1">
                <a:solidFill>
                  <a:srgbClr val="1902C2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altLang="th-TH" sz="3600" b="1">
                <a:solidFill>
                  <a:srgbClr val="1902C2"/>
                </a:solidFill>
                <a:latin typeface="AngsanaUPC" pitchFamily="18" charset="-34"/>
                <a:cs typeface="AngsanaUPC" pitchFamily="18" charset="-34"/>
              </a:rPr>
            </a:br>
            <a:endParaRPr lang="th-TH" altLang="th-TH" sz="3600" b="1">
              <a:solidFill>
                <a:srgbClr val="1902C2"/>
              </a:solidFill>
              <a:latin typeface="AngsanaUPC" pitchFamily="18" charset="-34"/>
              <a:cs typeface="AngsanaUPC" pitchFamily="18" charset="-34"/>
            </a:endParaRPr>
          </a:p>
          <a:p>
            <a:pPr marL="0" lvl="2">
              <a:lnSpc>
                <a:spcPct val="90000"/>
              </a:lnSpc>
            </a:pPr>
            <a:r>
              <a:rPr lang="th-TH" altLang="th-TH" sz="3600" b="1">
                <a:solidFill>
                  <a:srgbClr val="1902C2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altLang="th-TH" sz="3600" b="1">
                <a:latin typeface="AngsanaUPC" pitchFamily="18" charset="-34"/>
                <a:cs typeface="AngsanaUPC" pitchFamily="18" charset="-34"/>
              </a:rPr>
              <a:t>-  พิจารณาได้ตามจำนวนวันที่มีเหตุเกิดขึ้นจริง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575" y="1982788"/>
            <a:ext cx="8485188" cy="40973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3600" b="1" dirty="0" smtClean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การใช้สิทธิบอกเลิกสัญญาจ้าง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เมื่อผู้รับจ้างผิดสัญญา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มีเหตุเชื่อได้ว่า ผู้รับจ้างไม่สามารถทำงานให้แล้วเสร็จภายในเวลาที่กำหนด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th-TH" b="1" dirty="0" smtClean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36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การตกลงเลิกสัญญาต่อกัน  </a:t>
            </a:r>
            <a:r>
              <a:rPr lang="th-TH" sz="36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ให้ทำได้เฉพาะ</a:t>
            </a:r>
          </a:p>
          <a:p>
            <a:pPr marL="6318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ที่เป็นประโยชน์แก่ทางราชการ หรือ</a:t>
            </a:r>
          </a:p>
          <a:p>
            <a:pPr marL="631825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เพื่อแก้ไขข้อเสียเปรียบของราชการ  (หากปฏิบัติตามสัญญา/ข้อตกลงต่อไป)</a:t>
            </a: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282575" y="282575"/>
            <a:ext cx="8485188" cy="860425"/>
          </a:xfrm>
          <a:prstGeom prst="roundRect">
            <a:avLst>
              <a:gd name="adj" fmla="val 16667"/>
            </a:avLst>
          </a:prstGeom>
          <a:solidFill>
            <a:srgbClr val="FFC0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การบอกเลิก / ตกลงกันเลิกสัญญา หรือข้อตกลง</a:t>
            </a:r>
            <a:endParaRPr lang="th-TH" altLang="th-TH" sz="4400" b="1">
              <a:solidFill>
                <a:schemeClr val="accent2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29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178032E3-A307-45BF-B810-7644625939E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74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282575" y="1377950"/>
            <a:ext cx="8485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th-TH" altLang="th-TH" sz="36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หลักการ </a:t>
            </a:r>
            <a:r>
              <a:rPr lang="en-US" altLang="th-TH" sz="36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altLang="th-TH" sz="3600" b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ให้เป็นดุลพินิจของหัวหน้าส่วนราชการเป็นผู้พิจารณา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657A8654-8ECD-4FC5-9336-BE56C1F05EA5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75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3173413" y="2422525"/>
            <a:ext cx="2832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en-US" sz="8000" b="1"/>
              <a:t>ถาม-ตอบ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1FFB868D-CA52-4000-A1F8-FD6B000278FA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8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6250" y="1628775"/>
            <a:ext cx="81915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ร่างขอบเขตของงาน (</a:t>
            </a:r>
            <a:r>
              <a:rPr lang="en-US" altLang="th-TH" sz="4400" b="1">
                <a:latin typeface="AngsanaUPC" pitchFamily="18" charset="-34"/>
                <a:cs typeface="AngsanaUPC" pitchFamily="18" charset="-34"/>
              </a:rPr>
              <a:t>Term of Reference : TOR</a:t>
            </a:r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เป็นข้อกำหนดเงื่อนไขการสอบราคา/ประกวดราคา</a:t>
            </a:r>
          </a:p>
          <a:p>
            <a:pPr>
              <a:buFont typeface="Courier New" pitchFamily="49" charset="0"/>
              <a:buChar char="o"/>
            </a:pPr>
            <a:r>
              <a:rPr lang="th-TH" altLang="th-TH" sz="4400" b="1">
                <a:latin typeface="AngsanaUPC" pitchFamily="18" charset="-34"/>
                <a:cs typeface="AngsanaUPC" pitchFamily="18" charset="-34"/>
              </a:rPr>
              <a:t>เป็นเอกสารแสดงข้อมูล รายการ รายละเอียดที่ประกาศ หรือแจ้งให้ผู้รับจ้างหรือผู้ขายทราบถึงความต้องการและเงื่อนไขของผู้ว่าจ้างและผู้ซื้อ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160" y="305361"/>
            <a:ext cx="435568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8000" b="1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TOR</a:t>
            </a:r>
            <a:r>
              <a:rPr lang="en-US" sz="6600" b="1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6600" b="1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คืออะไร</a:t>
            </a:r>
            <a:endParaRPr lang="en-US" sz="6600" b="1" spc="60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CD3616D7-F64B-4F70-AB71-BD0DD7DDD4FF}" type="slidenum">
              <a:rPr lang="th-TH" altLang="th-TH" sz="2400">
                <a:solidFill>
                  <a:schemeClr val="bg1"/>
                </a:solidFill>
                <a:cs typeface="Cordia New" pitchFamily="34" charset="-34"/>
              </a:rPr>
              <a:pPr/>
              <a:t>9</a:t>
            </a:fld>
            <a:endParaRPr lang="th-TH" altLang="th-TH" sz="240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813" y="1230313"/>
            <a:ext cx="6553200" cy="230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b="1" u="sng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ความสำคัญต่อคุณภาพของผลงานที่จะได้จากผู้ขายหรือผู้รับจ้าง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TOR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จะต้องมีความชัดเจน ที่สามารถจัดหาหรือปฏิบัติได้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TOR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จะต้องมีความชัดเจน ทำให้คัดเลือกผู้ขายหรือผู้รับจ้างได้ง่ายและโปร่งใส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2400" y="4286250"/>
            <a:ext cx="6192838" cy="14811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200" b="1" u="sng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เป็นเอกสารอ้างอิงที่ใช้เป็นส่วนหนึ่งของสัญญา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จะต้องไม่เป็น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TOR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ที่กว้างเกินทั่วไปจนทำให้ได้สิ่งของที่ต้องการแต่ไม่มีคุณภาพ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750" y="125413"/>
            <a:ext cx="8345488" cy="8239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6600" b="1">
                <a:latin typeface="AngsanaUPC" pitchFamily="18" charset="-34"/>
                <a:cs typeface="AngsanaUPC" pitchFamily="18" charset="-34"/>
              </a:rPr>
              <a:t>ความสำคัญของ </a:t>
            </a:r>
            <a:r>
              <a:rPr lang="en-US" altLang="th-TH" sz="6600" b="1">
                <a:latin typeface="AngsanaUPC" pitchFamily="18" charset="-34"/>
                <a:cs typeface="AngsanaUPC" pitchFamily="18" charset="-34"/>
              </a:rPr>
              <a:t>TOR</a:t>
            </a:r>
            <a:endParaRPr lang="th-TH" altLang="th-TH" sz="66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Notched Right Arrow 5"/>
          <p:cNvSpPr/>
          <p:nvPr/>
        </p:nvSpPr>
        <p:spPr>
          <a:xfrm rot="5400000">
            <a:off x="6149975" y="3030538"/>
            <a:ext cx="1150938" cy="143986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4294</TotalTime>
  <Words>4318</Words>
  <Application>Microsoft Office PowerPoint</Application>
  <PresentationFormat>On-screen Show (4:3)</PresentationFormat>
  <Paragraphs>724</Paragraphs>
  <Slides>75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3" baseType="lpstr">
      <vt:lpstr>Arial</vt:lpstr>
      <vt:lpstr>Angsana New</vt:lpstr>
      <vt:lpstr>Calibri Light</vt:lpstr>
      <vt:lpstr>Calibri</vt:lpstr>
      <vt:lpstr>Cordia New</vt:lpstr>
      <vt:lpstr>Quark</vt:lpstr>
      <vt:lpstr>AngsanaUPC</vt:lpstr>
      <vt:lpstr>TH SarabunPSK</vt:lpstr>
      <vt:lpstr>Wingdings</vt:lpstr>
      <vt:lpstr>TH SarabunIT๙</vt:lpstr>
      <vt:lpstr>Courier New</vt:lpstr>
      <vt:lpstr>FreesiaUPC</vt:lpstr>
      <vt:lpstr>Bernard MT Condensed</vt:lpstr>
      <vt:lpstr>TH Fah kwang</vt:lpstr>
      <vt:lpstr>Wingdings 2</vt:lpstr>
      <vt:lpstr>Browallia New</vt:lpstr>
      <vt:lpstr>Verdana</vt:lpstr>
      <vt:lpstr>Retrospect</vt:lpstr>
      <vt:lpstr>การกำหนดรายละเอียดคุณลักษณะเฉพาะ/ขอบเขตของงาน  และการบริหารสัญญา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athiwat</dc:creator>
  <cp:lastModifiedBy>admin</cp:lastModifiedBy>
  <cp:revision>366</cp:revision>
  <cp:lastPrinted>2016-05-16T04:47:09Z</cp:lastPrinted>
  <dcterms:created xsi:type="dcterms:W3CDTF">2014-04-12T01:09:37Z</dcterms:created>
  <dcterms:modified xsi:type="dcterms:W3CDTF">2016-06-20T03:28:08Z</dcterms:modified>
</cp:coreProperties>
</file>